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72" r:id="rId3"/>
    <p:sldId id="258" r:id="rId4"/>
    <p:sldId id="261" r:id="rId5"/>
    <p:sldId id="281" r:id="rId6"/>
    <p:sldId id="277" r:id="rId7"/>
    <p:sldId id="276" r:id="rId8"/>
    <p:sldId id="279" r:id="rId9"/>
    <p:sldId id="280" r:id="rId10"/>
    <p:sldId id="259" r:id="rId11"/>
    <p:sldId id="260" r:id="rId12"/>
    <p:sldId id="262" r:id="rId13"/>
    <p:sldId id="275" r:id="rId14"/>
    <p:sldId id="263" r:id="rId15"/>
    <p:sldId id="264" r:id="rId16"/>
    <p:sldId id="265" r:id="rId17"/>
    <p:sldId id="266" r:id="rId18"/>
    <p:sldId id="267" r:id="rId19"/>
    <p:sldId id="268" r:id="rId20"/>
    <p:sldId id="283" r:id="rId21"/>
    <p:sldId id="282" r:id="rId22"/>
    <p:sldId id="274" r:id="rId23"/>
    <p:sldId id="278" r:id="rId24"/>
    <p:sldId id="269" r:id="rId25"/>
  </p:sldIdLst>
  <p:sldSz cx="9144000" cy="6858000" type="screen4x3"/>
  <p:notesSz cx="6858000" cy="9144000"/>
  <p:defaultTextStyle>
    <a:lvl1pPr>
      <a:defRPr sz="2400">
        <a:latin typeface="Tw Cen MT"/>
        <a:ea typeface="Tw Cen MT"/>
        <a:cs typeface="Tw Cen MT"/>
        <a:sym typeface="Tw Cen MT"/>
      </a:defRPr>
    </a:lvl1pPr>
    <a:lvl2pPr indent="457200">
      <a:defRPr sz="2400">
        <a:latin typeface="Tw Cen MT"/>
        <a:ea typeface="Tw Cen MT"/>
        <a:cs typeface="Tw Cen MT"/>
        <a:sym typeface="Tw Cen MT"/>
      </a:defRPr>
    </a:lvl2pPr>
    <a:lvl3pPr indent="914400">
      <a:defRPr sz="2400">
        <a:latin typeface="Tw Cen MT"/>
        <a:ea typeface="Tw Cen MT"/>
        <a:cs typeface="Tw Cen MT"/>
        <a:sym typeface="Tw Cen MT"/>
      </a:defRPr>
    </a:lvl3pPr>
    <a:lvl4pPr indent="1371600">
      <a:defRPr sz="2400">
        <a:latin typeface="Tw Cen MT"/>
        <a:ea typeface="Tw Cen MT"/>
        <a:cs typeface="Tw Cen MT"/>
        <a:sym typeface="Tw Cen MT"/>
      </a:defRPr>
    </a:lvl4pPr>
    <a:lvl5pPr indent="1828800">
      <a:defRPr sz="2400">
        <a:latin typeface="Tw Cen MT"/>
        <a:ea typeface="Tw Cen MT"/>
        <a:cs typeface="Tw Cen MT"/>
        <a:sym typeface="Tw Cen MT"/>
      </a:defRPr>
    </a:lvl5pPr>
    <a:lvl6pPr>
      <a:defRPr sz="2400">
        <a:latin typeface="Tw Cen MT"/>
        <a:ea typeface="Tw Cen MT"/>
        <a:cs typeface="Tw Cen MT"/>
        <a:sym typeface="Tw Cen MT"/>
      </a:defRPr>
    </a:lvl6pPr>
    <a:lvl7pPr>
      <a:defRPr sz="2400">
        <a:latin typeface="Tw Cen MT"/>
        <a:ea typeface="Tw Cen MT"/>
        <a:cs typeface="Tw Cen MT"/>
        <a:sym typeface="Tw Cen MT"/>
      </a:defRPr>
    </a:lvl7pPr>
    <a:lvl8pPr>
      <a:defRPr sz="2400">
        <a:latin typeface="Tw Cen MT"/>
        <a:ea typeface="Tw Cen MT"/>
        <a:cs typeface="Tw Cen MT"/>
        <a:sym typeface="Tw Cen MT"/>
      </a:defRPr>
    </a:lvl8pPr>
    <a:lvl9pPr>
      <a:defRPr sz="2400">
        <a:latin typeface="Tw Cen MT"/>
        <a:ea typeface="Tw Cen MT"/>
        <a:cs typeface="Tw Cen MT"/>
        <a:sym typeface="Tw Cen M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  <p:clrMru>
    <a:srgbClr val="FFFFFF"/>
    <a:srgbClr val="000000"/>
  </p:clrMru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2E2E2"/>
          </a:solidFill>
        </a:fill>
      </a:tcStyle>
    </a:wholeTbl>
    <a:band2H>
      <a:tcTxStyle/>
      <a:tcStyle>
        <a:tcBdr/>
        <a:fill>
          <a:solidFill>
            <a:srgbClr val="F1F1F1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AA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AA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A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FF1"/>
          </a:solidFill>
        </a:fill>
      </a:tcStyle>
    </a:wholeTbl>
    <a:band2H>
      <a:tcTxStyle/>
      <a:tcStyle>
        <a:tcBdr/>
        <a:fill>
          <a:solidFill>
            <a:srgbClr val="E6EFF8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9FD9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9FD9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9FD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85733" autoAdjust="0"/>
  </p:normalViewPr>
  <p:slideViewPr>
    <p:cSldViewPr>
      <p:cViewPr varScale="1">
        <p:scale>
          <a:sx n="62" d="100"/>
          <a:sy n="62" d="100"/>
        </p:scale>
        <p:origin x="-7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1" y="1235075"/>
            <a:ext cx="9144002" cy="3190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rgbClr val="4F81B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0" y="1252854"/>
            <a:ext cx="533400" cy="28194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fld id="{86CB4B4D-7CA3-9044-876B-883B54F8677D}" type="slidenum">
              <a:rPr/>
              <a:pPr lvl="0"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-1" y="5970587"/>
            <a:ext cx="9144002" cy="8874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-9526" y="6053137"/>
            <a:ext cx="2249489" cy="712789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2359025" y="6043612"/>
            <a:ext cx="6784975" cy="714376"/>
          </a:xfrm>
          <a:prstGeom prst="rect">
            <a:avLst/>
          </a:prstGeom>
          <a:solidFill>
            <a:srgbClr val="4F81B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xfrm>
            <a:off x="8001000" y="278129"/>
            <a:ext cx="838200" cy="281941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EEECE1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-1" y="1235075"/>
            <a:ext cx="9144002" cy="3190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rgbClr val="4F81B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EEECE1"/>
                </a:solidFill>
              </a:rPr>
              <a:t>Texte du titre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0" y="1252854"/>
            <a:ext cx="533400" cy="28194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fld id="{86CB4B4D-7CA3-9044-876B-883B54F8677D}" type="slidenum">
              <a:rPr/>
              <a:pPr lvl="0"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-1" y="1235075"/>
            <a:ext cx="9144002" cy="3190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rgbClr val="4F81B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EEECE1"/>
                </a:solidFill>
              </a:rPr>
              <a:t>Texte du titre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xfrm>
            <a:off x="0" y="1252854"/>
            <a:ext cx="533400" cy="28194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fld id="{86CB4B4D-7CA3-9044-876B-883B54F8677D}" type="slidenum">
              <a:rPr/>
              <a:pPr lvl="0"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-9526" y="4572000"/>
            <a:ext cx="9144002" cy="8874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1544637" y="4654550"/>
            <a:ext cx="7599363" cy="712788"/>
          </a:xfrm>
          <a:prstGeom prst="rect">
            <a:avLst/>
          </a:prstGeom>
          <a:solidFill>
            <a:srgbClr val="4F81B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EEECE1"/>
                </a:solidFill>
              </a:rPr>
              <a:t>Texte du titre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0" y="4756467"/>
            <a:ext cx="1447800" cy="4851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 lvl="0"/>
            <a:fld id="{86CB4B4D-7CA3-9044-876B-883B54F8677D}" type="slidenum">
              <a:rPr/>
              <a:pPr lvl="0"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1" y="1235075"/>
            <a:ext cx="9144002" cy="3190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rgbClr val="4F81B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6553200" y="6345554"/>
            <a:ext cx="2133600" cy="28194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fld id="{86CB4B4D-7CA3-9044-876B-883B54F8677D}" type="slidenum">
              <a:rPr/>
              <a:pPr lvl="0"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1524000"/>
            <a:ext cx="9144002" cy="1143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4F81B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44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EEECE1"/>
                </a:solidFill>
              </a:rPr>
              <a:t>Texte du titre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0" y="1937067"/>
            <a:ext cx="1295400" cy="3327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ctr">
              <a:defRPr sz="1800" b="1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  <p:sldLayoutId id="2147483657" r:id="rId6"/>
  </p:sldLayoutIdLst>
  <p:transition spd="med"/>
  <p:txStyles>
    <p:titleStyle>
      <a:lvl1pPr>
        <a:defRPr sz="4400">
          <a:solidFill>
            <a:srgbClr val="EEECE1"/>
          </a:solidFill>
          <a:latin typeface="Tw Cen MT"/>
          <a:ea typeface="Tw Cen MT"/>
          <a:cs typeface="Tw Cen MT"/>
          <a:sym typeface="Tw Cen MT"/>
        </a:defRPr>
      </a:lvl1pPr>
      <a:lvl2pPr>
        <a:defRPr sz="4400">
          <a:solidFill>
            <a:srgbClr val="EEECE1"/>
          </a:solidFill>
          <a:latin typeface="Tw Cen MT"/>
          <a:ea typeface="Tw Cen MT"/>
          <a:cs typeface="Tw Cen MT"/>
          <a:sym typeface="Tw Cen MT"/>
        </a:defRPr>
      </a:lvl2pPr>
      <a:lvl3pPr>
        <a:defRPr sz="4400">
          <a:solidFill>
            <a:srgbClr val="EEECE1"/>
          </a:solidFill>
          <a:latin typeface="Tw Cen MT"/>
          <a:ea typeface="Tw Cen MT"/>
          <a:cs typeface="Tw Cen MT"/>
          <a:sym typeface="Tw Cen MT"/>
        </a:defRPr>
      </a:lvl3pPr>
      <a:lvl4pPr>
        <a:defRPr sz="4400">
          <a:solidFill>
            <a:srgbClr val="EEECE1"/>
          </a:solidFill>
          <a:latin typeface="Tw Cen MT"/>
          <a:ea typeface="Tw Cen MT"/>
          <a:cs typeface="Tw Cen MT"/>
          <a:sym typeface="Tw Cen MT"/>
        </a:defRPr>
      </a:lvl4pPr>
      <a:lvl5pPr>
        <a:defRPr sz="4400">
          <a:solidFill>
            <a:srgbClr val="EEECE1"/>
          </a:solidFill>
          <a:latin typeface="Tw Cen MT"/>
          <a:ea typeface="Tw Cen MT"/>
          <a:cs typeface="Tw Cen MT"/>
          <a:sym typeface="Tw Cen MT"/>
        </a:defRPr>
      </a:lvl5pPr>
      <a:lvl6pPr indent="457200">
        <a:defRPr sz="4400">
          <a:solidFill>
            <a:srgbClr val="EEECE1"/>
          </a:solidFill>
          <a:latin typeface="Tw Cen MT"/>
          <a:ea typeface="Tw Cen MT"/>
          <a:cs typeface="Tw Cen MT"/>
          <a:sym typeface="Tw Cen MT"/>
        </a:defRPr>
      </a:lvl6pPr>
      <a:lvl7pPr indent="914400">
        <a:defRPr sz="4400">
          <a:solidFill>
            <a:srgbClr val="EEECE1"/>
          </a:solidFill>
          <a:latin typeface="Tw Cen MT"/>
          <a:ea typeface="Tw Cen MT"/>
          <a:cs typeface="Tw Cen MT"/>
          <a:sym typeface="Tw Cen MT"/>
        </a:defRPr>
      </a:lvl7pPr>
      <a:lvl8pPr indent="1371600">
        <a:defRPr sz="4400">
          <a:solidFill>
            <a:srgbClr val="EEECE1"/>
          </a:solidFill>
          <a:latin typeface="Tw Cen MT"/>
          <a:ea typeface="Tw Cen MT"/>
          <a:cs typeface="Tw Cen MT"/>
          <a:sym typeface="Tw Cen MT"/>
        </a:defRPr>
      </a:lvl8pPr>
      <a:lvl9pPr indent="1828800">
        <a:defRPr sz="4400">
          <a:solidFill>
            <a:srgbClr val="EEECE1"/>
          </a:solidFill>
          <a:latin typeface="Tw Cen MT"/>
          <a:ea typeface="Tw Cen MT"/>
          <a:cs typeface="Tw Cen MT"/>
          <a:sym typeface="Tw Cen MT"/>
        </a:defRPr>
      </a:lvl9pPr>
    </p:titleStyle>
    <p:bodyStyle>
      <a:lvl1pPr marL="319087" indent="-319087">
        <a:spcBef>
          <a:spcPts val="700"/>
        </a:spcBef>
        <a:buClr>
          <a:srgbClr val="00B0F0"/>
        </a:buClr>
        <a:buSzPct val="60000"/>
        <a:buFont typeface="Wingdings"/>
        <a:buChar char="■"/>
        <a:defRPr sz="2900">
          <a:solidFill>
            <a:srgbClr val="FFFFFF"/>
          </a:solidFill>
          <a:latin typeface="Tw Cen MT"/>
          <a:ea typeface="Tw Cen MT"/>
          <a:cs typeface="Tw Cen MT"/>
          <a:sym typeface="Tw Cen MT"/>
        </a:defRPr>
      </a:lvl1pPr>
      <a:lvl2pPr marL="671268" indent="-304555">
        <a:spcBef>
          <a:spcPts val="700"/>
        </a:spcBef>
        <a:buClr>
          <a:srgbClr val="00B0F0"/>
        </a:buClr>
        <a:buSzPct val="70000"/>
        <a:buFont typeface="Wingdings"/>
        <a:buChar char=""/>
        <a:defRPr sz="2900">
          <a:solidFill>
            <a:srgbClr val="FFFFFF"/>
          </a:solidFill>
          <a:latin typeface="Tw Cen MT"/>
          <a:ea typeface="Tw Cen MT"/>
          <a:cs typeface="Tw Cen MT"/>
          <a:sym typeface="Tw Cen MT"/>
        </a:defRPr>
      </a:lvl2pPr>
      <a:lvl3pPr marL="974034" indent="-288234">
        <a:spcBef>
          <a:spcPts val="700"/>
        </a:spcBef>
        <a:buClr>
          <a:srgbClr val="00B0F0"/>
        </a:buClr>
        <a:buSzPct val="75000"/>
        <a:buFont typeface="Wingdings"/>
        <a:buChar char="■"/>
        <a:defRPr sz="2900">
          <a:solidFill>
            <a:srgbClr val="FFFFFF"/>
          </a:solidFill>
          <a:latin typeface="Tw Cen MT"/>
          <a:ea typeface="Tw Cen MT"/>
          <a:cs typeface="Tw Cen MT"/>
          <a:sym typeface="Tw Cen MT"/>
        </a:defRPr>
      </a:lvl3pPr>
      <a:lvl4pPr marL="1474469" indent="-331469">
        <a:spcBef>
          <a:spcPts val="700"/>
        </a:spcBef>
        <a:buClr>
          <a:srgbClr val="00B0F0"/>
        </a:buClr>
        <a:buSzPct val="75000"/>
        <a:buFont typeface="Wingdings"/>
        <a:buChar char="■"/>
        <a:defRPr sz="2900">
          <a:solidFill>
            <a:srgbClr val="FFFFFF"/>
          </a:solidFill>
          <a:latin typeface="Tw Cen MT"/>
          <a:ea typeface="Tw Cen MT"/>
          <a:cs typeface="Tw Cen MT"/>
          <a:sym typeface="Tw Cen MT"/>
        </a:defRPr>
      </a:lvl4pPr>
      <a:lvl5pPr marL="1968500" indent="-368300">
        <a:spcBef>
          <a:spcPts val="700"/>
        </a:spcBef>
        <a:buClr>
          <a:srgbClr val="00B0F0"/>
        </a:buClr>
        <a:buSzPct val="65000"/>
        <a:buFont typeface="Wingdings"/>
        <a:buChar char="■"/>
        <a:defRPr sz="2900">
          <a:solidFill>
            <a:srgbClr val="FFFFFF"/>
          </a:solidFill>
          <a:latin typeface="Tw Cen MT"/>
          <a:ea typeface="Tw Cen MT"/>
          <a:cs typeface="Tw Cen MT"/>
          <a:sym typeface="Tw Cen MT"/>
        </a:defRPr>
      </a:lvl5pPr>
      <a:lvl6pPr marL="2425700" indent="-368300">
        <a:spcBef>
          <a:spcPts val="700"/>
        </a:spcBef>
        <a:buClr>
          <a:srgbClr val="00B0F0"/>
        </a:buClr>
        <a:buSzPct val="65000"/>
        <a:buFont typeface="Wingdings"/>
        <a:buChar char="•"/>
        <a:defRPr sz="2900">
          <a:solidFill>
            <a:srgbClr val="FFFFFF"/>
          </a:solidFill>
          <a:latin typeface="Tw Cen MT"/>
          <a:ea typeface="Tw Cen MT"/>
          <a:cs typeface="Tw Cen MT"/>
          <a:sym typeface="Tw Cen MT"/>
        </a:defRPr>
      </a:lvl6pPr>
      <a:lvl7pPr marL="2882900" indent="-368300">
        <a:spcBef>
          <a:spcPts val="700"/>
        </a:spcBef>
        <a:buClr>
          <a:srgbClr val="00B0F0"/>
        </a:buClr>
        <a:buSzPct val="65000"/>
        <a:buFont typeface="Wingdings"/>
        <a:buChar char="•"/>
        <a:defRPr sz="2900">
          <a:solidFill>
            <a:srgbClr val="FFFFFF"/>
          </a:solidFill>
          <a:latin typeface="Tw Cen MT"/>
          <a:ea typeface="Tw Cen MT"/>
          <a:cs typeface="Tw Cen MT"/>
          <a:sym typeface="Tw Cen MT"/>
        </a:defRPr>
      </a:lvl7pPr>
      <a:lvl8pPr marL="3340100" indent="-368300">
        <a:spcBef>
          <a:spcPts val="700"/>
        </a:spcBef>
        <a:buClr>
          <a:srgbClr val="00B0F0"/>
        </a:buClr>
        <a:buSzPct val="65000"/>
        <a:buFont typeface="Wingdings"/>
        <a:buChar char="•"/>
        <a:defRPr sz="2900">
          <a:solidFill>
            <a:srgbClr val="FFFFFF"/>
          </a:solidFill>
          <a:latin typeface="Tw Cen MT"/>
          <a:ea typeface="Tw Cen MT"/>
          <a:cs typeface="Tw Cen MT"/>
          <a:sym typeface="Tw Cen MT"/>
        </a:defRPr>
      </a:lvl8pPr>
      <a:lvl9pPr marL="3797300" indent="-368300">
        <a:spcBef>
          <a:spcPts val="700"/>
        </a:spcBef>
        <a:buClr>
          <a:srgbClr val="00B0F0"/>
        </a:buClr>
        <a:buSzPct val="65000"/>
        <a:buFont typeface="Wingdings"/>
        <a:buChar char="•"/>
        <a:defRPr sz="2900">
          <a:solidFill>
            <a:srgbClr val="FFFFFF"/>
          </a:solidFill>
          <a:latin typeface="Tw Cen MT"/>
          <a:ea typeface="Tw Cen MT"/>
          <a:cs typeface="Tw Cen MT"/>
          <a:sym typeface="Tw Cen MT"/>
        </a:defRPr>
      </a:lvl9pPr>
    </p:bodyStyle>
    <p:otherStyle>
      <a:lvl1pPr algn="ctr">
        <a:defRPr b="1">
          <a:solidFill>
            <a:schemeClr val="tx1"/>
          </a:solidFill>
          <a:latin typeface="+mn-lt"/>
          <a:ea typeface="+mn-ea"/>
          <a:cs typeface="+mn-cs"/>
          <a:sym typeface="Tw Cen MT"/>
        </a:defRPr>
      </a:lvl1pPr>
      <a:lvl2pPr indent="457200" algn="ctr">
        <a:defRPr b="1">
          <a:solidFill>
            <a:schemeClr val="tx1"/>
          </a:solidFill>
          <a:latin typeface="+mn-lt"/>
          <a:ea typeface="+mn-ea"/>
          <a:cs typeface="+mn-cs"/>
          <a:sym typeface="Tw Cen MT"/>
        </a:defRPr>
      </a:lvl2pPr>
      <a:lvl3pPr indent="914400" algn="ctr">
        <a:defRPr b="1">
          <a:solidFill>
            <a:schemeClr val="tx1"/>
          </a:solidFill>
          <a:latin typeface="+mn-lt"/>
          <a:ea typeface="+mn-ea"/>
          <a:cs typeface="+mn-cs"/>
          <a:sym typeface="Tw Cen MT"/>
        </a:defRPr>
      </a:lvl3pPr>
      <a:lvl4pPr indent="1371600" algn="ctr">
        <a:defRPr b="1">
          <a:solidFill>
            <a:schemeClr val="tx1"/>
          </a:solidFill>
          <a:latin typeface="+mn-lt"/>
          <a:ea typeface="+mn-ea"/>
          <a:cs typeface="+mn-cs"/>
          <a:sym typeface="Tw Cen MT"/>
        </a:defRPr>
      </a:lvl4pPr>
      <a:lvl5pPr indent="1828800" algn="ctr">
        <a:defRPr b="1">
          <a:solidFill>
            <a:schemeClr val="tx1"/>
          </a:solidFill>
          <a:latin typeface="+mn-lt"/>
          <a:ea typeface="+mn-ea"/>
          <a:cs typeface="+mn-cs"/>
          <a:sym typeface="Tw Cen MT"/>
        </a:defRPr>
      </a:lvl5pPr>
      <a:lvl6pPr algn="ctr">
        <a:defRPr b="1">
          <a:solidFill>
            <a:schemeClr val="tx1"/>
          </a:solidFill>
          <a:latin typeface="+mn-lt"/>
          <a:ea typeface="+mn-ea"/>
          <a:cs typeface="+mn-cs"/>
          <a:sym typeface="Tw Cen MT"/>
        </a:defRPr>
      </a:lvl6pPr>
      <a:lvl7pPr algn="ctr">
        <a:defRPr b="1">
          <a:solidFill>
            <a:schemeClr val="tx1"/>
          </a:solidFill>
          <a:latin typeface="+mn-lt"/>
          <a:ea typeface="+mn-ea"/>
          <a:cs typeface="+mn-cs"/>
          <a:sym typeface="Tw Cen MT"/>
        </a:defRPr>
      </a:lvl7pPr>
      <a:lvl8pPr algn="ctr">
        <a:defRPr b="1">
          <a:solidFill>
            <a:schemeClr val="tx1"/>
          </a:solidFill>
          <a:latin typeface="+mn-lt"/>
          <a:ea typeface="+mn-ea"/>
          <a:cs typeface="+mn-cs"/>
          <a:sym typeface="Tw Cen MT"/>
        </a:defRPr>
      </a:lvl8pPr>
      <a:lvl9pPr algn="ctr">
        <a:defRPr b="1">
          <a:solidFill>
            <a:schemeClr val="tx1"/>
          </a:solidFill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 idx="4294967295"/>
          </p:nvPr>
        </p:nvSpPr>
        <p:spPr>
          <a:xfrm>
            <a:off x="611560" y="188640"/>
            <a:ext cx="7772400" cy="1440160"/>
          </a:xfrm>
          <a:prstGeom prst="rect">
            <a:avLst/>
          </a:prstGeom>
          <a:noFill/>
        </p:spPr>
        <p:txBody>
          <a:bodyPr lIns="0" tIns="0" rIns="0" bIns="0" anchor="b">
            <a:noAutofit/>
          </a:bodyPr>
          <a:lstStyle/>
          <a:p>
            <a:pPr lvl="0" algn="ctr" defTabSz="694944">
              <a:defRPr sz="1800">
                <a:solidFill>
                  <a:srgbClr val="000000"/>
                </a:solidFill>
              </a:defRPr>
            </a:pPr>
            <a:r>
              <a:rPr sz="3200" b="1" dirty="0" smtClean="0">
                <a:solidFill>
                  <a:schemeClr val="accent1"/>
                </a:solidFill>
              </a:rPr>
              <a:t>L</a:t>
            </a:r>
            <a:r>
              <a:rPr sz="3200" b="1" dirty="0">
                <a:solidFill>
                  <a:schemeClr val="accent1"/>
                </a:solidFill>
              </a:rPr>
              <a:t>’ </a:t>
            </a:r>
            <a:r>
              <a:rPr lang="fr-FR" sz="3200" b="1" dirty="0" smtClean="0">
                <a:solidFill>
                  <a:schemeClr val="accent1"/>
                </a:solidFill>
              </a:rPr>
              <a:t>U.L.I.S.</a:t>
            </a:r>
            <a:r>
              <a:rPr lang="fr-FR" sz="3200" dirty="0" smtClean="0">
                <a:solidFill>
                  <a:schemeClr val="accent1"/>
                </a:solidFill>
              </a:rPr>
              <a:t> :</a:t>
            </a:r>
            <a:r>
              <a:rPr sz="3200" b="1" dirty="0" smtClean="0">
                <a:solidFill>
                  <a:schemeClr val="accent1"/>
                </a:solidFill>
              </a:rPr>
              <a:t>U</a:t>
            </a:r>
            <a:r>
              <a:rPr sz="3200" dirty="0" smtClean="0">
                <a:solidFill>
                  <a:schemeClr val="accent1"/>
                </a:solidFill>
              </a:rPr>
              <a:t>NITÉ </a:t>
            </a:r>
            <a:r>
              <a:rPr sz="3200" b="1" dirty="0">
                <a:solidFill>
                  <a:schemeClr val="accent1"/>
                </a:solidFill>
              </a:rPr>
              <a:t>L</a:t>
            </a:r>
            <a:r>
              <a:rPr sz="3200" dirty="0">
                <a:solidFill>
                  <a:schemeClr val="accent1"/>
                </a:solidFill>
              </a:rPr>
              <a:t>OCALISÉE POUR L’</a:t>
            </a:r>
            <a:r>
              <a:rPr sz="3200" b="1" dirty="0">
                <a:solidFill>
                  <a:schemeClr val="accent1"/>
                </a:solidFill>
              </a:rPr>
              <a:t>I</a:t>
            </a:r>
            <a:r>
              <a:rPr sz="3200" dirty="0">
                <a:solidFill>
                  <a:schemeClr val="accent1"/>
                </a:solidFill>
              </a:rPr>
              <a:t>NCLUSION </a:t>
            </a:r>
            <a:r>
              <a:rPr sz="3200" b="1" dirty="0">
                <a:solidFill>
                  <a:schemeClr val="accent1"/>
                </a:solidFill>
              </a:rPr>
              <a:t>S</a:t>
            </a:r>
            <a:r>
              <a:rPr sz="3200" dirty="0">
                <a:solidFill>
                  <a:schemeClr val="accent1"/>
                </a:solidFill>
              </a:rPr>
              <a:t>COLAIRE </a:t>
            </a:r>
            <a:br>
              <a:rPr sz="3200" dirty="0">
                <a:solidFill>
                  <a:schemeClr val="accent1"/>
                </a:solidFill>
              </a:rPr>
            </a:br>
            <a:r>
              <a:rPr sz="3200" dirty="0">
                <a:solidFill>
                  <a:schemeClr val="accent1"/>
                </a:solidFill>
              </a:rPr>
              <a:t>À SAINTE ELISABETH</a:t>
            </a:r>
          </a:p>
        </p:txBody>
      </p:sp>
      <p:sp>
        <p:nvSpPr>
          <p:cNvPr id="64" name="Shape 64"/>
          <p:cNvSpPr/>
          <p:nvPr/>
        </p:nvSpPr>
        <p:spPr>
          <a:xfrm>
            <a:off x="4275002" y="6073775"/>
            <a:ext cx="4511811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 algn="r">
              <a:defRPr sz="1800"/>
            </a:pPr>
            <a:r>
              <a:rPr dirty="0" err="1">
                <a:solidFill>
                  <a:srgbClr val="FFFFFF"/>
                </a:solidFill>
              </a:rPr>
              <a:t>Natacha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dirty="0" smtClean="0">
                <a:solidFill>
                  <a:srgbClr val="FFFFFF"/>
                </a:solidFill>
              </a:rPr>
              <a:t>L</a:t>
            </a:r>
            <a:r>
              <a:rPr lang="fr-FR" dirty="0" smtClean="0">
                <a:solidFill>
                  <a:srgbClr val="FFFFFF"/>
                </a:solidFill>
              </a:rPr>
              <a:t>OPOUKHINE </a:t>
            </a:r>
            <a:endParaRPr dirty="0">
              <a:solidFill>
                <a:srgbClr val="FFFFFF"/>
              </a:solidFill>
            </a:endParaRPr>
          </a:p>
          <a:p>
            <a:pPr lvl="0" algn="r">
              <a:defRPr sz="1800"/>
            </a:pPr>
            <a:r>
              <a:rPr lang="fr-FR" dirty="0" smtClean="0">
                <a:solidFill>
                  <a:srgbClr val="FFFFFF"/>
                </a:solidFill>
              </a:rPr>
              <a:t>Coordonatrice U.L.I.S. et Enseignante spécialisée</a:t>
            </a:r>
            <a:endParaRPr dirty="0">
              <a:solidFill>
                <a:srgbClr val="FFFFFF"/>
              </a:solidFill>
            </a:endParaRPr>
          </a:p>
        </p:txBody>
      </p:sp>
      <p:pic>
        <p:nvPicPr>
          <p:cNvPr id="1027" name="Picture 3" descr="C:\Users\CLASSE UPI\Downloads\SainteElisabeth_logo2021_CMJN_H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08920"/>
            <a:ext cx="5472608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xfrm>
            <a:off x="0" y="1239936"/>
            <a:ext cx="533400" cy="30777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endParaRPr sz="1400" b="1" dirty="0">
              <a:solidFill>
                <a:srgbClr val="FFFFFF"/>
              </a:solidFill>
            </a:endParaRPr>
          </a:p>
        </p:txBody>
      </p:sp>
      <p:sp>
        <p:nvSpPr>
          <p:cNvPr id="73" name="Shape 73"/>
          <p:cNvSpPr>
            <a:spLocks noGrp="1"/>
          </p:cNvSpPr>
          <p:nvPr>
            <p:ph type="title" idx="4294967295"/>
          </p:nvPr>
        </p:nvSpPr>
        <p:spPr>
          <a:xfrm>
            <a:off x="395536" y="0"/>
            <a:ext cx="8496944" cy="1508126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Les </a:t>
            </a:r>
            <a:r>
              <a:rPr sz="3600" dirty="0" err="1">
                <a:solidFill>
                  <a:schemeClr val="accent5">
                    <a:lumMod val="75000"/>
                  </a:schemeClr>
                </a:solidFill>
              </a:rPr>
              <a:t>membres</a:t>
            </a: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sz="3600" dirty="0" smtClean="0">
                <a:solidFill>
                  <a:schemeClr val="accent5">
                    <a:lumMod val="75000"/>
                  </a:schemeClr>
                </a:solidFill>
              </a:rPr>
              <a:t>L’ULIS </a:t>
            </a: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à </a:t>
            </a:r>
            <a:r>
              <a:rPr sz="3600" dirty="0" smtClean="0">
                <a:solidFill>
                  <a:schemeClr val="accent5">
                    <a:lumMod val="75000"/>
                  </a:schemeClr>
                </a:solidFill>
              </a:rPr>
              <a:t>Sainte</a:t>
            </a:r>
            <a:r>
              <a:rPr lang="fr-FR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3600" dirty="0" smtClean="0">
                <a:solidFill>
                  <a:schemeClr val="accent5">
                    <a:lumMod val="75000"/>
                  </a:schemeClr>
                </a:solidFill>
              </a:rPr>
              <a:t>Elisabeth</a:t>
            </a:r>
            <a:endParaRPr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4" name="Shape 74"/>
          <p:cNvSpPr>
            <a:spLocks noGrp="1"/>
          </p:cNvSpPr>
          <p:nvPr>
            <p:ph type="body" idx="4294967295"/>
          </p:nvPr>
        </p:nvSpPr>
        <p:spPr>
          <a:xfrm>
            <a:off x="323528" y="2708920"/>
            <a:ext cx="8229600" cy="3744416"/>
          </a:xfrm>
          <a:prstGeom prst="rect">
            <a:avLst/>
          </a:prstGeom>
        </p:spPr>
        <p:txBody>
          <a:bodyPr/>
          <a:lstStyle/>
          <a:p>
            <a:pPr marL="220578" lvl="0" indent="-220578" algn="just" defTabSz="449580">
              <a:lnSpc>
                <a:spcPct val="115000"/>
              </a:lnSpc>
              <a:spcBef>
                <a:spcPts val="0"/>
              </a:spcBef>
              <a:buClrTx/>
              <a:buSzPct val="100000"/>
              <a:buFontTx/>
              <a:buChar char="•"/>
              <a:defRPr sz="1800">
                <a:solidFill>
                  <a:srgbClr val="000000"/>
                </a:solidFill>
              </a:defRPr>
            </a:pP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Deux </a:t>
            </a:r>
            <a:r>
              <a:rPr sz="2800" b="1" dirty="0" err="1" smtClean="0">
                <a:solidFill>
                  <a:schemeClr val="accent5">
                    <a:lumMod val="75000"/>
                  </a:schemeClr>
                </a:solidFill>
              </a:rPr>
              <a:t>enseignantes</a:t>
            </a:r>
            <a:r>
              <a:rPr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 smtClean="0">
                <a:solidFill>
                  <a:schemeClr val="accent5">
                    <a:lumMod val="75000"/>
                  </a:schemeClr>
                </a:solidFill>
              </a:rPr>
              <a:t>spécialisées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:</a:t>
            </a:r>
          </a:p>
          <a:p>
            <a:pPr marL="220578" lvl="0" indent="-220578" algn="just" defTabSz="449580">
              <a:lnSpc>
                <a:spcPct val="115000"/>
              </a:lnSpc>
              <a:spcBef>
                <a:spcPts val="0"/>
              </a:spcBef>
              <a:buClrTx/>
              <a:buSzPct val="100000"/>
              <a:buNone/>
              <a:defRPr sz="1800">
                <a:solidFill>
                  <a:srgbClr val="000000"/>
                </a:solidFill>
              </a:defRPr>
            </a:pPr>
            <a:endParaRPr lang="fr-FR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20578" lvl="0" indent="-220578" algn="just" defTabSz="449580">
              <a:lnSpc>
                <a:spcPct val="115000"/>
              </a:lnSpc>
              <a:spcBef>
                <a:spcPts val="0"/>
              </a:spcBef>
              <a:buClrTx/>
              <a:buSzPct val="100000"/>
              <a:buFont typeface="Wingdings" pitchFamily="2" charset="2"/>
              <a:buChar char="Ø"/>
              <a:defRPr sz="1800">
                <a:solidFill>
                  <a:srgbClr val="000000"/>
                </a:solidFill>
              </a:defRPr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Une </a:t>
            </a:r>
            <a:r>
              <a:rPr lang="fr-FR" sz="2800" b="1" dirty="0" smtClean="0">
                <a:solidFill>
                  <a:schemeClr val="accent1"/>
                </a:solidFill>
              </a:rPr>
              <a:t>enseignante </a:t>
            </a:r>
            <a:r>
              <a:rPr sz="2800" b="1" dirty="0" err="1" smtClean="0">
                <a:solidFill>
                  <a:schemeClr val="accent1"/>
                </a:solidFill>
              </a:rPr>
              <a:t>spécialisée</a:t>
            </a:r>
            <a:r>
              <a:rPr sz="2800" b="1" dirty="0" smtClean="0">
                <a:solidFill>
                  <a:schemeClr val="accent1"/>
                </a:solidFill>
              </a:rPr>
              <a:t> et </a:t>
            </a:r>
            <a:r>
              <a:rPr sz="2800" b="1" dirty="0" err="1" smtClean="0">
                <a:solidFill>
                  <a:schemeClr val="accent1"/>
                </a:solidFill>
              </a:rPr>
              <a:t>coord</a:t>
            </a:r>
            <a:r>
              <a:rPr lang="fr-FR" sz="2800" b="1" dirty="0" smtClean="0">
                <a:solidFill>
                  <a:schemeClr val="accent1"/>
                </a:solidFill>
              </a:rPr>
              <a:t>o</a:t>
            </a:r>
            <a:r>
              <a:rPr sz="2800" b="1" dirty="0" err="1" smtClean="0">
                <a:solidFill>
                  <a:schemeClr val="accent1"/>
                </a:solidFill>
              </a:rPr>
              <a:t>natrice</a:t>
            </a:r>
            <a:r>
              <a:rPr lang="fr-FR" sz="2800" b="1" dirty="0" smtClean="0">
                <a:solidFill>
                  <a:schemeClr val="accent1"/>
                </a:solidFill>
              </a:rPr>
              <a:t> U.L.I.S.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pour les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matières littéraires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fr-FR" sz="2800" baseline="30000" dirty="0" smtClean="0">
                <a:solidFill>
                  <a:schemeClr val="accent5">
                    <a:lumMod val="75000"/>
                  </a:schemeClr>
                </a:solidFill>
              </a:rPr>
              <a:t>ème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- 3</a:t>
            </a:r>
            <a:r>
              <a:rPr lang="fr-FR" sz="2800" baseline="30000" dirty="0" smtClean="0">
                <a:solidFill>
                  <a:schemeClr val="accent5">
                    <a:lumMod val="75000"/>
                  </a:schemeClr>
                </a:solidFill>
              </a:rPr>
              <a:t>ème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 et matières scientifiques 6</a:t>
            </a:r>
            <a:r>
              <a:rPr lang="fr-FR" sz="2800" baseline="30000" dirty="0" smtClean="0">
                <a:solidFill>
                  <a:schemeClr val="accent5">
                    <a:lumMod val="75000"/>
                  </a:schemeClr>
                </a:solidFill>
              </a:rPr>
              <a:t>ème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- 5</a:t>
            </a:r>
            <a:r>
              <a:rPr lang="fr-FR" sz="2800" baseline="30000" dirty="0" smtClean="0">
                <a:solidFill>
                  <a:schemeClr val="accent5">
                    <a:lumMod val="75000"/>
                  </a:schemeClr>
                </a:solidFill>
              </a:rPr>
              <a:t>ème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220578" lvl="0" indent="-220578" algn="just" defTabSz="449580">
              <a:lnSpc>
                <a:spcPct val="115000"/>
              </a:lnSpc>
              <a:spcBef>
                <a:spcPts val="0"/>
              </a:spcBef>
              <a:buClrTx/>
              <a:buSzPct val="100000"/>
              <a:buFont typeface="Wingdings" pitchFamily="2" charset="2"/>
              <a:buChar char="Ø"/>
              <a:defRPr sz="1800">
                <a:solidFill>
                  <a:srgbClr val="000000"/>
                </a:solidFill>
              </a:defRPr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Une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enseignante spécialisée matières scientifiques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fr-FR" sz="2800" baseline="30000" dirty="0" smtClean="0">
                <a:solidFill>
                  <a:schemeClr val="accent5">
                    <a:lumMod val="75000"/>
                  </a:schemeClr>
                </a:solidFill>
              </a:rPr>
              <a:t>ème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-3</a:t>
            </a:r>
            <a:r>
              <a:rPr lang="fr-FR" sz="2800" baseline="30000" dirty="0" smtClean="0">
                <a:solidFill>
                  <a:schemeClr val="accent5">
                    <a:lumMod val="75000"/>
                  </a:schemeClr>
                </a:solidFill>
              </a:rPr>
              <a:t>ème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20578" lvl="0" indent="-220578" algn="just" defTabSz="449580">
              <a:lnSpc>
                <a:spcPct val="115000"/>
              </a:lnSpc>
              <a:spcBef>
                <a:spcPts val="0"/>
              </a:spcBef>
              <a:buClrTx/>
              <a:buSzPct val="100000"/>
              <a:buFontTx/>
              <a:buChar char="•"/>
              <a:defRPr sz="1800">
                <a:solidFill>
                  <a:srgbClr val="000000"/>
                </a:solidFill>
              </a:defRPr>
            </a:pPr>
            <a:r>
              <a:rPr sz="2800" b="1" dirty="0" err="1" smtClean="0">
                <a:solidFill>
                  <a:schemeClr val="accent5">
                    <a:lumMod val="75000"/>
                  </a:schemeClr>
                </a:solidFill>
              </a:rPr>
              <a:t>Une</a:t>
            </a:r>
            <a:r>
              <a:rPr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 smtClean="0">
                <a:solidFill>
                  <a:schemeClr val="accent5">
                    <a:lumMod val="75000"/>
                  </a:schemeClr>
                </a:solidFill>
              </a:rPr>
              <a:t>codeuse</a:t>
            </a:r>
            <a:r>
              <a:rPr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accompagnatrice </a:t>
            </a:r>
            <a:r>
              <a:rPr sz="2800" b="1" dirty="0" smtClean="0">
                <a:solidFill>
                  <a:schemeClr val="accent5">
                    <a:lumMod val="75000"/>
                  </a:schemeClr>
                </a:solidFill>
              </a:rPr>
              <a:t>L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sz="2800" b="1" dirty="0" smtClean="0">
                <a:solidFill>
                  <a:schemeClr val="accent5">
                    <a:lumMod val="75000"/>
                  </a:schemeClr>
                </a:solidFill>
              </a:rPr>
              <a:t>PC</a:t>
            </a:r>
            <a:endParaRPr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 idx="4294967295"/>
          </p:nvPr>
        </p:nvSpPr>
        <p:spPr>
          <a:xfrm>
            <a:off x="612775" y="142875"/>
            <a:ext cx="81534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Les </a:t>
            </a:r>
            <a:r>
              <a:rPr sz="3600" dirty="0" err="1">
                <a:solidFill>
                  <a:schemeClr val="accent5">
                    <a:lumMod val="75000"/>
                  </a:schemeClr>
                </a:solidFill>
              </a:rPr>
              <a:t>différents</a:t>
            </a: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3600" dirty="0" err="1">
                <a:solidFill>
                  <a:schemeClr val="accent5">
                    <a:lumMod val="75000"/>
                  </a:schemeClr>
                </a:solidFill>
              </a:rPr>
              <a:t>partenaires</a:t>
            </a: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 de L’U.L.I.S.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4294967295"/>
          </p:nvPr>
        </p:nvSpPr>
        <p:spPr>
          <a:xfrm>
            <a:off x="612775" y="2780928"/>
            <a:ext cx="8153400" cy="357701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57377" lvl="0" indent="-357377" defTabSz="896111">
              <a:lnSpc>
                <a:spcPct val="90000"/>
              </a:lnSpc>
              <a:spcBef>
                <a:spcPts val="600"/>
              </a:spcBef>
              <a:buChar char="◻"/>
              <a:defRPr sz="1800">
                <a:solidFill>
                  <a:srgbClr val="000000"/>
                </a:solidFill>
              </a:defRPr>
            </a:pPr>
            <a:r>
              <a:rPr sz="2800" b="1" u="sng" dirty="0" err="1">
                <a:solidFill>
                  <a:schemeClr val="accent5">
                    <a:lumMod val="75000"/>
                  </a:schemeClr>
                </a:solidFill>
              </a:rPr>
              <a:t>L’équipe</a:t>
            </a:r>
            <a:r>
              <a:rPr sz="2800" b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u="sng" dirty="0" err="1">
                <a:solidFill>
                  <a:schemeClr val="accent5">
                    <a:lumMod val="75000"/>
                  </a:schemeClr>
                </a:solidFill>
              </a:rPr>
              <a:t>enseignante</a:t>
            </a:r>
            <a:r>
              <a:rPr sz="2800" b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de Sainte Elisabeth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312705" lvl="0" indent="-312705" defTabSz="896111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	=&gt; qui 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fr-FR" sz="2800" dirty="0" err="1" smtClean="0">
                <a:solidFill>
                  <a:schemeClr val="accent5">
                    <a:lumMod val="75000"/>
                  </a:schemeClr>
                </a:solidFill>
              </a:rPr>
              <a:t>ccueille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 err="1" smtClean="0">
                <a:solidFill>
                  <a:schemeClr val="accent5">
                    <a:lumMod val="75000"/>
                  </a:schemeClr>
                </a:solidFill>
              </a:rPr>
              <a:t>ces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élève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s 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au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sein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des 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classes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et qui a aussi accepté 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se former à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une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pédagogie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adaptée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au 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handicap</a:t>
            </a:r>
            <a:endParaRPr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312705" lvl="0" indent="-312705" defTabSz="896111">
              <a:lnSpc>
                <a:spcPct val="90000"/>
              </a:lnSpc>
              <a:spcBef>
                <a:spcPts val="600"/>
              </a:spcBef>
              <a:buNone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357377" lvl="0" indent="-357377" defTabSz="896111">
              <a:lnSpc>
                <a:spcPct val="90000"/>
              </a:lnSpc>
              <a:spcBef>
                <a:spcPts val="600"/>
              </a:spcBef>
              <a:buChar char="◻"/>
              <a:defRPr sz="1800">
                <a:solidFill>
                  <a:srgbClr val="000000"/>
                </a:solidFill>
              </a:defRPr>
            </a:pPr>
            <a:r>
              <a:rPr sz="2800" b="1" u="sng" dirty="0">
                <a:solidFill>
                  <a:schemeClr val="accent5">
                    <a:lumMod val="75000"/>
                  </a:schemeClr>
                </a:solidFill>
              </a:rPr>
              <a:t>Des structures </a:t>
            </a:r>
            <a:r>
              <a:rPr sz="2800" b="1" u="sng" dirty="0" err="1">
                <a:solidFill>
                  <a:schemeClr val="accent5">
                    <a:lumMod val="75000"/>
                  </a:schemeClr>
                </a:solidFill>
              </a:rPr>
              <a:t>spécialisées</a:t>
            </a:r>
            <a:r>
              <a:rPr sz="2800" b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dans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rééducation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de la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surdité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telles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que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le 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CEOP, </a:t>
            </a:r>
            <a:r>
              <a:rPr sz="2800" b="1" dirty="0" smtClean="0">
                <a:solidFill>
                  <a:schemeClr val="accent5">
                    <a:lumMod val="75000"/>
                  </a:schemeClr>
                </a:solidFill>
              </a:rPr>
              <a:t>CODALI,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 Auguste </a:t>
            </a:r>
            <a:r>
              <a:rPr lang="fr-FR" sz="2800" b="1" dirty="0" err="1" smtClean="0">
                <a:solidFill>
                  <a:schemeClr val="accent5">
                    <a:lumMod val="75000"/>
                  </a:schemeClr>
                </a:solidFill>
              </a:rPr>
              <a:t>Grosselin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 err="1" smtClean="0">
                <a:solidFill>
                  <a:schemeClr val="accent5">
                    <a:lumMod val="75000"/>
                  </a:schemeClr>
                </a:solidFill>
              </a:rPr>
              <a:t>ou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encore des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orthophonistes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en </a:t>
            </a:r>
            <a:r>
              <a:rPr sz="2800" b="1" dirty="0" err="1" smtClean="0">
                <a:solidFill>
                  <a:schemeClr val="accent5">
                    <a:lumMod val="75000"/>
                  </a:schemeClr>
                </a:solidFill>
              </a:rPr>
              <a:t>libéral</a:t>
            </a:r>
            <a:endParaRPr lang="fr-FR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57377" lvl="0" indent="-357377" defTabSz="896111">
              <a:lnSpc>
                <a:spcPct val="90000"/>
              </a:lnSpc>
              <a:spcBef>
                <a:spcPts val="600"/>
              </a:spcBef>
              <a:buChar char="◻"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Un </a:t>
            </a:r>
            <a:r>
              <a:rPr sz="3600" dirty="0" err="1">
                <a:solidFill>
                  <a:schemeClr val="accent5">
                    <a:lumMod val="75000"/>
                  </a:schemeClr>
                </a:solidFill>
              </a:rPr>
              <a:t>projet</a:t>
            </a: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3600" dirty="0" err="1">
                <a:solidFill>
                  <a:schemeClr val="accent5">
                    <a:lumMod val="75000"/>
                  </a:schemeClr>
                </a:solidFill>
              </a:rPr>
              <a:t>individualisé</a:t>
            </a:r>
            <a:endParaRPr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3" name="Shape 83"/>
          <p:cNvSpPr>
            <a:spLocks noGrp="1"/>
          </p:cNvSpPr>
          <p:nvPr>
            <p:ph type="body" idx="4294967295"/>
          </p:nvPr>
        </p:nvSpPr>
        <p:spPr>
          <a:xfrm>
            <a:off x="611560" y="2708920"/>
            <a:ext cx="8153400" cy="38884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4671" lvl="0" indent="-364671">
              <a:lnSpc>
                <a:spcPct val="90000"/>
              </a:lnSpc>
              <a:buChar char="◻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Sur le plan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pédagogique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,</a:t>
            </a: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	=&gt;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nécessaire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mener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au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préalable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une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période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+/- longue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d’observation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afin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d’identifier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les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besoins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sz="2800" b="1" dirty="0" err="1" smtClean="0">
                <a:solidFill>
                  <a:schemeClr val="accent5">
                    <a:lumMod val="75000"/>
                  </a:schemeClr>
                </a:solidFill>
              </a:rPr>
              <a:t>chacun</a:t>
            </a:r>
            <a:endParaRPr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364671" lvl="0" indent="-364671">
              <a:lnSpc>
                <a:spcPct val="90000"/>
              </a:lnSpc>
              <a:buChar char="◻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Suite aux observations et en accord avec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l’équipe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pédagogique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	=&gt; un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emploi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du temps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spécifique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est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mis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en </a:t>
            </a:r>
            <a:r>
              <a:rPr sz="2800" b="1" dirty="0" smtClean="0">
                <a:solidFill>
                  <a:schemeClr val="accent5">
                    <a:lumMod val="75000"/>
                  </a:schemeClr>
                </a:solidFill>
              </a:rPr>
              <a:t>place</a:t>
            </a:r>
            <a:endParaRPr lang="fr-FR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  → L’élève sourd 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fait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partie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l’effectif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d’une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classe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correspondant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à 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son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 err="1" smtClean="0">
                <a:solidFill>
                  <a:schemeClr val="accent5">
                    <a:lumMod val="75000"/>
                  </a:schemeClr>
                </a:solidFill>
              </a:rPr>
              <a:t>niveau</a:t>
            </a:r>
            <a:endParaRPr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5">
                    <a:lumMod val="75000"/>
                  </a:schemeClr>
                </a:solidFill>
              </a:rPr>
              <a:t>L’emploi du temps spécialisé</a:t>
            </a:r>
            <a:endParaRPr lang="fr-FR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612775" y="2492896"/>
            <a:ext cx="8153400" cy="3888432"/>
          </a:xfrm>
        </p:spPr>
        <p:txBody>
          <a:bodyPr/>
          <a:lstStyle/>
          <a:p>
            <a:endParaRPr lang="fr-FR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Emploi du temps spécialisé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adapté au profil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de l’élève,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modulable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au cours de l’année</a:t>
            </a:r>
          </a:p>
          <a:p>
            <a:endParaRPr lang="fr-FR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L’élève sourd bénéficie d’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aménagements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, de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certaines dispenses de matières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et n’a pas de temps scolaire supplémentaire</a:t>
            </a:r>
            <a:endParaRPr lang="fr-FR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Table 85"/>
          <p:cNvGraphicFramePr/>
          <p:nvPr/>
        </p:nvGraphicFramePr>
        <p:xfrm>
          <a:off x="827584" y="620688"/>
          <a:ext cx="7443787" cy="595578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990600"/>
                <a:gridCol w="1422400"/>
                <a:gridCol w="1257300"/>
                <a:gridCol w="1257300"/>
                <a:gridCol w="1258887"/>
                <a:gridCol w="1257300"/>
              </a:tblGrid>
              <a:tr h="850384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lang="fr-FR" sz="1800" b="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PIERRE</a:t>
                      </a:r>
                      <a:r>
                        <a:rPr sz="1800" b="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 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2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LUNDI</a:t>
                      </a:r>
                      <a:r>
                        <a:rPr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2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MARDI</a:t>
                      </a:r>
                      <a:r>
                        <a:rPr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2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MERCREDI</a:t>
                      </a:r>
                      <a:r>
                        <a:rPr sz="1200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2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JEUDI</a:t>
                      </a:r>
                      <a:r>
                        <a:rPr sz="1200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2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VENDREDI</a:t>
                      </a:r>
                      <a:r>
                        <a:rPr sz="1200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FF"/>
                    </a:solidFill>
                  </a:tcPr>
                </a:tc>
              </a:tr>
              <a:tr h="6048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08:10 - 09:10</a:t>
                      </a:r>
                      <a:r>
                        <a:rPr sz="1000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FFFFFF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FFFFFF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FFFFFF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FFFFFF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 err="1">
                          <a:solidFill>
                            <a:schemeClr val="bg2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Français</a:t>
                      </a:r>
                      <a:r>
                        <a:rPr dirty="0">
                          <a:solidFill>
                            <a:schemeClr val="bg2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FF0000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FFFFFF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FFFFFF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FFFFFF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09:10 - 10:05</a:t>
                      </a:r>
                      <a:r>
                        <a:rPr sz="1000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Orthophonie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lang="fr-FR" sz="1000" b="1"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M</a:t>
                      </a:r>
                      <a:r>
                        <a:rPr sz="1000" b="1" dirty="0" err="1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aths</a:t>
                      </a:r>
                      <a:r>
                        <a:rPr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  <a:endParaRPr dirty="0">
                        <a:solidFill>
                          <a:srgbClr val="1F497D"/>
                        </a:solidFill>
                        <a:effectLst>
                          <a:outerShdw blurRad="12700" dist="25400" dir="2700000" rotWithShape="0">
                            <a:srgbClr val="000000"/>
                          </a:outerShdw>
                        </a:effectLst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EPS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Anglais/Maths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Histoire géographie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10:20 - 11:15</a:t>
                      </a:r>
                      <a:r>
                        <a:rPr sz="1000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lang="fr-FR" sz="1000" b="1"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M</a:t>
                      </a:r>
                      <a:r>
                        <a:rPr sz="1000" b="1" dirty="0" err="1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aths</a:t>
                      </a:r>
                      <a:r>
                        <a:rPr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  <a:endParaRPr dirty="0">
                        <a:solidFill>
                          <a:srgbClr val="1F497D"/>
                        </a:solidFill>
                        <a:effectLst>
                          <a:outerShdw blurRad="12700" dist="25400" dir="2700000" rotWithShape="0">
                            <a:srgbClr val="000000"/>
                          </a:outerShdw>
                        </a:effectLst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Histoire géographie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Français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Maths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SPH </a:t>
                      </a:r>
                      <a:r>
                        <a:rPr sz="1000" b="1" dirty="0" err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ou</a:t>
                      </a:r>
                      <a:r>
                        <a:rPr sz="1000" b="1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SVT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</a:tr>
              <a:tr h="6048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11:15 - 12:10</a:t>
                      </a:r>
                      <a:r>
                        <a:rPr sz="1000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i="0" dirty="0" err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Anglais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Français 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SVT 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Histoire- géographie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Français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</a:tr>
              <a:tr h="6048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12:10 - 13:45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9CCFF"/>
                    </a:solidFill>
                  </a:tcPr>
                </a:tc>
              </a:tr>
              <a:tr h="73818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13:45- 14:40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EPS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SPH</a:t>
                      </a:r>
                      <a:r>
                        <a:rPr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  <a:endParaRPr dirty="0">
                        <a:solidFill>
                          <a:srgbClr val="1F497D"/>
                        </a:solidFill>
                        <a:effectLst>
                          <a:outerShdw blurRad="12700" dist="25400" dir="2700000" rotWithShape="0">
                            <a:srgbClr val="000000"/>
                          </a:outerShdw>
                        </a:effectLst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Anglais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DST</a:t>
                      </a:r>
                      <a:r>
                        <a:rPr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  <a:endParaRPr dirty="0">
                        <a:solidFill>
                          <a:srgbClr val="1F497D"/>
                        </a:solidFill>
                        <a:effectLst>
                          <a:outerShdw blurRad="12700" dist="25400" dir="2700000" rotWithShape="0">
                            <a:srgbClr val="000000"/>
                          </a:outerShdw>
                        </a:effectLst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</a:tr>
              <a:tr h="6048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14:40 - 15:35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EPS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Maths ou devoirs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Français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           DST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</a:tr>
              <a:tr h="6048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15:50 - 16:45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/>
                      </a:pPr>
                      <a:r>
                        <a:rPr sz="1000" b="1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     </a:t>
                      </a:r>
                      <a:r>
                        <a:rPr lang="fr-FR" sz="1000" b="1"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      </a:t>
                      </a:r>
                      <a:r>
                        <a:rPr sz="1000" b="1"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 </a:t>
                      </a:r>
                      <a:r>
                        <a:rPr sz="1000" b="1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SVT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Orthophonie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Orthophonie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Table 87"/>
          <p:cNvGraphicFramePr/>
          <p:nvPr/>
        </p:nvGraphicFramePr>
        <p:xfrm>
          <a:off x="857250" y="628650"/>
          <a:ext cx="7500935" cy="565308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74750"/>
                <a:gridCol w="1315864"/>
                <a:gridCol w="1224135"/>
                <a:gridCol w="1262062"/>
                <a:gridCol w="1262062"/>
                <a:gridCol w="1262062"/>
              </a:tblGrid>
              <a:tr h="581025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 dirty="0">
                          <a:solidFill>
                            <a:srgbClr val="FFFFFF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  <a:r>
                        <a:rPr lang="fr-FR" dirty="0" smtClean="0">
                          <a:solidFill>
                            <a:srgbClr val="FFFFFF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MARION</a:t>
                      </a:r>
                      <a:endParaRPr dirty="0">
                        <a:solidFill>
                          <a:srgbClr val="FFFFFF"/>
                        </a:solidFill>
                        <a:effectLst>
                          <a:outerShdw blurRad="12700" dist="25400" dir="2700000" rotWithShape="0">
                            <a:srgbClr val="000000"/>
                          </a:outerShdw>
                        </a:effectLst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2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LUNDI</a:t>
                      </a:r>
                      <a:r>
                        <a:rPr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2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MARDI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2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MERCREDI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2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JEUDI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2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VENDREDI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FF"/>
                    </a:solidFill>
                  </a:tcPr>
                </a:tc>
              </a:tr>
              <a:tr h="6175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rPr>
                        <a:t>08:10 - 09:10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 err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Français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Français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Orthophonie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0000"/>
                    </a:solidFill>
                  </a:tcPr>
                </a:tc>
              </a:tr>
              <a:tr h="6175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09:10 - 10:05</a:t>
                      </a:r>
                      <a:r>
                        <a:rPr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Orthophonie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lang="fr-FR" sz="1000" b="1"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M</a:t>
                      </a:r>
                      <a:r>
                        <a:rPr sz="1000" b="1" dirty="0" err="1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aths</a:t>
                      </a:r>
                      <a:r>
                        <a:rPr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  <a:endParaRPr dirty="0">
                        <a:solidFill>
                          <a:srgbClr val="1F497D"/>
                        </a:solidFill>
                        <a:effectLst>
                          <a:outerShdw blurRad="12700" dist="25400" dir="2700000" rotWithShape="0">
                            <a:srgbClr val="000000"/>
                          </a:outerShdw>
                        </a:effectLst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EPS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Anglais/Maths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Histoire </a:t>
                      </a:r>
                      <a:r>
                        <a:rPr sz="1000" b="1" dirty="0" err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géographie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10:20 - 11:15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lang="fr-FR" sz="1000" b="1"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Ma</a:t>
                      </a:r>
                      <a:r>
                        <a:rPr sz="1000" b="1" dirty="0" err="1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ths</a:t>
                      </a:r>
                      <a:r>
                        <a:rPr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  <a:endParaRPr dirty="0">
                        <a:solidFill>
                          <a:srgbClr val="1F497D"/>
                        </a:solidFill>
                        <a:effectLst>
                          <a:outerShdw blurRad="12700" dist="25400" dir="2700000" rotWithShape="0">
                            <a:srgbClr val="000000"/>
                          </a:outerShdw>
                        </a:effectLst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Orthophonie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A    FrançaisAnglais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Maths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SPH </a:t>
                      </a:r>
                      <a:r>
                        <a:rPr sz="1000" b="1" dirty="0" err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ou</a:t>
                      </a:r>
                      <a:r>
                        <a:rPr sz="1000" b="1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SVT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</a:tr>
              <a:tr h="6175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11:15 - 12:10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Anglais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Français 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Histoire </a:t>
                      </a:r>
                      <a:r>
                        <a:rPr sz="1000" b="1" dirty="0" err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géographie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Histoire </a:t>
                      </a:r>
                      <a:r>
                        <a:rPr sz="1000" b="1" dirty="0" err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géographie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Français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</a:tr>
              <a:tr h="6175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12:10 - 13:45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9CCFF"/>
                    </a:solidFill>
                  </a:tcPr>
                </a:tc>
              </a:tr>
              <a:tr h="6175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13:45- 14:40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EPS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SPH    </a:t>
                      </a:r>
                      <a:r>
                        <a:rPr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  <a:endParaRPr dirty="0">
                        <a:solidFill>
                          <a:srgbClr val="1F497D"/>
                        </a:solidFill>
                        <a:effectLst>
                          <a:outerShdw blurRad="12700" dist="25400" dir="2700000" rotWithShape="0">
                            <a:srgbClr val="000000"/>
                          </a:outerShdw>
                        </a:effectLst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Anglais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DST</a:t>
                      </a:r>
                      <a:r>
                        <a:rPr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  <a:endParaRPr dirty="0">
                        <a:solidFill>
                          <a:srgbClr val="1F497D"/>
                        </a:solidFill>
                        <a:effectLst>
                          <a:outerShdw blurRad="12700" dist="25400" dir="2700000" rotWithShape="0">
                            <a:srgbClr val="000000"/>
                          </a:outerShdw>
                        </a:effectLst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</a:tr>
              <a:tr h="6175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14:40 - 15:35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EPS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Maths ou devoirs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Français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             DST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</a:tr>
              <a:tr h="6175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15:50 - 16:45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/>
                      </a:pPr>
                      <a:r>
                        <a:rPr sz="1000" b="1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            SVT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/>
                      </a:pPr>
                      <a:endParaRPr dirty="0">
                        <a:solidFill>
                          <a:srgbClr val="1F497D"/>
                        </a:solidFill>
                        <a:effectLst>
                          <a:outerShdw blurRad="12700" dist="25400" dir="2700000" rotWithShape="0">
                            <a:srgbClr val="000000"/>
                          </a:outerShdw>
                        </a:effectLst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Table 89"/>
          <p:cNvGraphicFramePr/>
          <p:nvPr/>
        </p:nvGraphicFramePr>
        <p:xfrm>
          <a:off x="785812" y="642937"/>
          <a:ext cx="7572374" cy="564673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89037"/>
                <a:gridCol w="1276350"/>
                <a:gridCol w="1276350"/>
                <a:gridCol w="1276350"/>
                <a:gridCol w="1277937"/>
                <a:gridCol w="1276350"/>
              </a:tblGrid>
              <a:tr h="5921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 dirty="0">
                          <a:solidFill>
                            <a:srgbClr val="FFFFFF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  <a:r>
                        <a:rPr lang="fr-FR" dirty="0" smtClean="0">
                          <a:solidFill>
                            <a:srgbClr val="FFFFFF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MATHIEU</a:t>
                      </a:r>
                      <a:endParaRPr dirty="0">
                        <a:solidFill>
                          <a:srgbClr val="FFFFFF"/>
                        </a:solidFill>
                        <a:effectLst>
                          <a:outerShdw blurRad="12700" dist="25400" dir="2700000" rotWithShape="0">
                            <a:srgbClr val="000000"/>
                          </a:outerShdw>
                        </a:effectLst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200" b="1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rPr>
                        <a:t>LUNDI</a:t>
                      </a:r>
                      <a:r>
                        <a:rPr sz="1200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2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MARDI</a:t>
                      </a:r>
                      <a:r>
                        <a:rPr sz="1200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2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MERCREDI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2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JEUDI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2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VENDREDI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FF"/>
                    </a:solidFill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</a:rPr>
                        <a:t>08:10 - 09:10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DESSIN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 err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Orthophonie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Anglais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Histoire géographie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09:10 - 10:05</a:t>
                      </a:r>
                      <a:r>
                        <a:rPr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SP maths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SPH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Anglais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Histoire géographie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SVT OU SPH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10:20 - 11:15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Orthophonie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SVT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Français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lang="fr-FR" sz="1000" b="1"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M</a:t>
                      </a:r>
                      <a:r>
                        <a:rPr sz="1000" b="1" dirty="0" err="1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aths</a:t>
                      </a:r>
                      <a:r>
                        <a:rPr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  <a:endParaRPr dirty="0">
                        <a:solidFill>
                          <a:srgbClr val="1F497D"/>
                        </a:solidFill>
                        <a:effectLst>
                          <a:outerShdw blurRad="12700" dist="25400" dir="2700000" rotWithShape="0">
                            <a:srgbClr val="000000"/>
                          </a:outerShdw>
                        </a:effectLst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Maths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11:15 - 12:10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Catéchèse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Anglais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Maths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Français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12:10 - 13:45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99CCFF"/>
                    </a:solidFill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13:45- 14:40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EPS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 err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Français</a:t>
                      </a:r>
                      <a:r>
                        <a:rPr sz="1000" b="1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 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Français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DST</a:t>
                      </a:r>
                      <a:r>
                        <a:rPr dirty="0" smtClean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  <a:endParaRPr dirty="0">
                        <a:solidFill>
                          <a:srgbClr val="1F497D"/>
                        </a:solidFill>
                        <a:effectLst>
                          <a:outerShdw blurRad="12700" dist="25400" dir="2700000" rotWithShape="0">
                            <a:srgbClr val="000000"/>
                          </a:outerShdw>
                        </a:effectLst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000"/>
                    </a:solidFill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14:40 - 15:35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EPS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Histoire- géographie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Français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           DST       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</a:tr>
              <a:tr h="642937"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effectLst>
                            <a:outerShdw blurRad="12700" dist="25400" dir="2700000" rotWithShape="0">
                              <a:srgbClr val="FFFFFF"/>
                            </a:outerShdw>
                          </a:effectLst>
                        </a:rPr>
                        <a:t>15:50 - 16:45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/>
                      </a:pPr>
                      <a:r>
                        <a:rPr sz="1000" b="1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             EPS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000000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/>
                      </a:pPr>
                      <a:endParaRPr dirty="0">
                        <a:solidFill>
                          <a:srgbClr val="1F497D"/>
                        </a:solidFill>
                        <a:effectLst>
                          <a:outerShdw blurRad="12700" dist="25400" dir="2700000" rotWithShape="0">
                            <a:srgbClr val="000000"/>
                          </a:outerShdw>
                        </a:effectLst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 dirty="0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/>
                      </a:pPr>
                      <a:r>
                        <a:rPr sz="1000" b="1"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 </a:t>
                      </a:r>
                      <a:r>
                        <a:rPr>
                          <a:solidFill>
                            <a:srgbClr val="1F497D"/>
                          </a:solidFill>
                          <a:effectLst>
                            <a:outerShdw blurRad="12700" dist="25400" dir="2700000" rotWithShape="0">
                              <a:srgbClr val="DDDDDD"/>
                            </a:outerShdw>
                          </a:effectLst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err="1">
                <a:solidFill>
                  <a:schemeClr val="accent5">
                    <a:lumMod val="75000"/>
                  </a:schemeClr>
                </a:solidFill>
              </a:rPr>
              <a:t>L’accompagnement</a:t>
            </a: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 en </a:t>
            </a:r>
            <a:r>
              <a:rPr sz="3600" dirty="0" err="1">
                <a:solidFill>
                  <a:schemeClr val="accent5">
                    <a:lumMod val="75000"/>
                  </a:schemeClr>
                </a:solidFill>
              </a:rPr>
              <a:t>classe</a:t>
            </a:r>
            <a:endParaRPr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body" idx="4294967295"/>
          </p:nvPr>
        </p:nvSpPr>
        <p:spPr>
          <a:xfrm>
            <a:off x="179512" y="2420888"/>
            <a:ext cx="8786813" cy="410445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1000" dirty="0">
              <a:solidFill>
                <a:srgbClr val="FFFFFF"/>
              </a:solidFill>
            </a:endParaR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Les 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temps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d’accompagnement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en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classe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consistent à :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748982" lvl="1" indent="-382270" algn="just">
              <a:spcBef>
                <a:spcPts val="500"/>
              </a:spcBef>
              <a:buClr>
                <a:srgbClr val="4F81BD"/>
              </a:buClr>
              <a:buFont typeface="Wingdings 2"/>
              <a:buChar char=""/>
              <a:defRPr sz="1800">
                <a:solidFill>
                  <a:srgbClr val="000000"/>
                </a:solidFill>
              </a:defRPr>
            </a:pP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soutenir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l’attention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sz="2800" b="1" dirty="0" smtClean="0">
                <a:solidFill>
                  <a:schemeClr val="accent5">
                    <a:lumMod val="75000"/>
                  </a:schemeClr>
                </a:solidFill>
              </a:rPr>
              <a:t>l’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élève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avec un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moyen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de communication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privilégié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(la L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.F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.P.C</a:t>
            </a:r>
            <a:r>
              <a:rPr lang="fr-FR" sz="280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sz="280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et ainsi lui assurer une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bonne réception de tous les messages oraux en situation de classe</a:t>
            </a:r>
            <a:endParaRPr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48982" lvl="1" indent="-382270">
              <a:spcBef>
                <a:spcPts val="500"/>
              </a:spcBef>
              <a:buClr>
                <a:srgbClr val="4F81BD"/>
              </a:buClr>
              <a:buFont typeface="Wingdings 2"/>
              <a:defRPr sz="1800">
                <a:solidFill>
                  <a:srgbClr val="000000"/>
                </a:solidFill>
              </a:defRPr>
            </a:pP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aider </a:t>
            </a:r>
            <a:r>
              <a:rPr sz="2800" b="1" dirty="0" smtClean="0">
                <a:solidFill>
                  <a:schemeClr val="accent5">
                    <a:lumMod val="75000"/>
                  </a:schemeClr>
                </a:solidFill>
              </a:rPr>
              <a:t>l’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élève</a:t>
            </a:r>
            <a:r>
              <a:rPr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 smtClean="0">
                <a:solidFill>
                  <a:schemeClr val="accent5">
                    <a:lumMod val="75000"/>
                  </a:schemeClr>
                </a:solidFill>
              </a:rPr>
              <a:t>dans</a:t>
            </a:r>
            <a:r>
              <a:rPr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sa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prise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de notes</a:t>
            </a:r>
            <a:endParaRPr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748982" lvl="1" indent="-382270">
              <a:spcBef>
                <a:spcPts val="500"/>
              </a:spcBef>
              <a:buClr>
                <a:srgbClr val="4F81BD"/>
              </a:buClr>
              <a:buFont typeface="Wingdings 2"/>
              <a:defRPr sz="1800">
                <a:solidFill>
                  <a:srgbClr val="000000"/>
                </a:solidFill>
              </a:defRPr>
            </a:pP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favoriser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sa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compréhension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du </a:t>
            </a:r>
            <a:r>
              <a:rPr sz="2800" b="1" dirty="0" err="1" smtClean="0">
                <a:solidFill>
                  <a:schemeClr val="accent5">
                    <a:lumMod val="75000"/>
                  </a:schemeClr>
                </a:solidFill>
              </a:rPr>
              <a:t>cours</a:t>
            </a:r>
            <a:endParaRPr lang="fr-FR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48982" lvl="1" indent="-382270" algn="just">
              <a:spcBef>
                <a:spcPts val="500"/>
              </a:spcBef>
              <a:buClr>
                <a:srgbClr val="4F81BD"/>
              </a:buClr>
              <a:buNone/>
              <a:defRPr sz="1800">
                <a:solidFill>
                  <a:srgbClr val="000000"/>
                </a:solidFill>
              </a:defRPr>
            </a:pPr>
            <a:endParaRPr sz="2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err="1">
                <a:solidFill>
                  <a:schemeClr val="accent5">
                    <a:lumMod val="75000"/>
                  </a:schemeClr>
                </a:solidFill>
              </a:rPr>
              <a:t>L’enseignement</a:t>
            </a: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3600" dirty="0" err="1">
                <a:solidFill>
                  <a:schemeClr val="accent5">
                    <a:lumMod val="75000"/>
                  </a:schemeClr>
                </a:solidFill>
              </a:rPr>
              <a:t>spécialisé</a:t>
            </a:r>
            <a:endParaRPr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5" name="Shape 95"/>
          <p:cNvSpPr>
            <a:spLocks noGrp="1"/>
          </p:cNvSpPr>
          <p:nvPr>
            <p:ph type="body" idx="4294967295"/>
          </p:nvPr>
        </p:nvSpPr>
        <p:spPr>
          <a:xfrm>
            <a:off x="500062" y="2708920"/>
            <a:ext cx="8501063" cy="3600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57377" lvl="0" indent="-357377" defTabSz="896111">
              <a:lnSpc>
                <a:spcPct val="90000"/>
              </a:lnSpc>
              <a:spcBef>
                <a:spcPts val="600"/>
              </a:spcBef>
              <a:buChar char="◻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Les temps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d’enseignement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 err="1" smtClean="0">
                <a:solidFill>
                  <a:schemeClr val="accent5">
                    <a:lumMod val="75000"/>
                  </a:schemeClr>
                </a:solidFill>
              </a:rPr>
              <a:t>spécialisé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smtClean="0">
                <a:solidFill>
                  <a:schemeClr val="accent5">
                    <a:lumMod val="75000"/>
                  </a:schemeClr>
                </a:solidFill>
              </a:rPr>
              <a:t>au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sein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d’une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classe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 smtClean="0">
                <a:solidFill>
                  <a:schemeClr val="accent5">
                    <a:lumMod val="75000"/>
                  </a:schemeClr>
                </a:solidFill>
              </a:rPr>
              <a:t>annexe</a:t>
            </a:r>
            <a:endParaRPr lang="fr-FR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57377" lvl="0" indent="-357377" defTabSz="896111">
              <a:lnSpc>
                <a:spcPct val="90000"/>
              </a:lnSpc>
              <a:spcBef>
                <a:spcPts val="600"/>
              </a:spcBef>
              <a:buChar char="◻"/>
              <a:defRPr sz="1800">
                <a:solidFill>
                  <a:srgbClr val="000000"/>
                </a:solidFill>
              </a:defRPr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L’enseignant spécialisé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assure les cours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complémentaires dispensés,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anticipe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et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 évalue</a:t>
            </a:r>
          </a:p>
          <a:p>
            <a:pPr marL="357377" lvl="0" indent="-357377" defTabSz="896111">
              <a:lnSpc>
                <a:spcPct val="90000"/>
              </a:lnSpc>
              <a:spcBef>
                <a:spcPts val="600"/>
              </a:spcBef>
              <a:buChar char="◻"/>
              <a:defRPr sz="1800">
                <a:solidFill>
                  <a:srgbClr val="000000"/>
                </a:solidFill>
              </a:defRPr>
            </a:pPr>
            <a:r>
              <a:rPr lang="fr-FR" sz="2800" b="1" smtClean="0">
                <a:solidFill>
                  <a:schemeClr val="accent5">
                    <a:lumMod val="75000"/>
                  </a:schemeClr>
                </a:solidFill>
              </a:rPr>
              <a:t>Sélection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des essentiels du programme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si nécessaire</a:t>
            </a:r>
            <a:endParaRPr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425450" lvl="0" indent="-425450">
              <a:lnSpc>
                <a:spcPct val="90000"/>
              </a:lnSpc>
              <a:buChar char="◻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En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fonction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des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B.E.P.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chaque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élève qui </a:t>
            </a:r>
            <a:r>
              <a:rPr sz="2800" b="1" dirty="0" smtClean="0">
                <a:solidFill>
                  <a:schemeClr val="accent5">
                    <a:lumMod val="75000"/>
                  </a:schemeClr>
                </a:solidFill>
              </a:rPr>
              <a:t>suit 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tout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ou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partie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d’une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 smtClean="0">
                <a:solidFill>
                  <a:schemeClr val="accent5">
                    <a:lumMod val="75000"/>
                  </a:schemeClr>
                </a:solidFill>
              </a:rPr>
              <a:t>matière</a:t>
            </a:r>
            <a:endParaRPr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25450" lvl="0" indent="-425450">
              <a:lnSpc>
                <a:spcPct val="90000"/>
              </a:lnSpc>
              <a:buChar char="◻"/>
              <a:defRPr sz="1800">
                <a:solidFill>
                  <a:srgbClr val="000000"/>
                </a:solidFill>
              </a:defRPr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Possibilité de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dispense totale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de matière</a:t>
            </a:r>
          </a:p>
          <a:p>
            <a:pPr marL="425450" lvl="0" indent="-425450">
              <a:lnSpc>
                <a:spcPct val="90000"/>
              </a:lnSpc>
              <a:buChar char="◻"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1"/>
                </a:solidFill>
              </a:rPr>
              <a:t>Classe de référence</a:t>
            </a:r>
            <a:endParaRPr lang="fr-FR" sz="3600" dirty="0">
              <a:solidFill>
                <a:schemeClr val="accent1"/>
              </a:solidFill>
            </a:endParaRPr>
          </a:p>
        </p:txBody>
      </p:sp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xfrm>
            <a:off x="612775" y="2636912"/>
            <a:ext cx="8153400" cy="3960440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lvl="0">
              <a:buSzTx/>
              <a:buFont typeface="Wingdings" pitchFamily="2" charset="2"/>
              <a:buChar char="§"/>
              <a:defRPr sz="1800">
                <a:solidFill>
                  <a:srgbClr val="000000"/>
                </a:solidFill>
              </a:defRPr>
            </a:pPr>
            <a:endParaRPr lang="fr-FR" sz="51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59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buSzTx/>
              <a:buFont typeface="Wingdings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fr-FR" sz="11200" b="1" dirty="0" smtClean="0">
                <a:solidFill>
                  <a:schemeClr val="accent5">
                    <a:lumMod val="75000"/>
                  </a:schemeClr>
                </a:solidFill>
              </a:rPr>
              <a:t>Accompagner </a:t>
            </a:r>
            <a:r>
              <a:rPr lang="fr-FR" sz="11200" dirty="0" smtClean="0">
                <a:solidFill>
                  <a:schemeClr val="accent5">
                    <a:lumMod val="75000"/>
                  </a:schemeClr>
                </a:solidFill>
              </a:rPr>
              <a:t>les enseignants dans la perception du handicap et dans les </a:t>
            </a:r>
            <a:r>
              <a:rPr lang="fr-FR" sz="11200" b="1" dirty="0" smtClean="0">
                <a:solidFill>
                  <a:schemeClr val="accent5">
                    <a:lumMod val="75000"/>
                  </a:schemeClr>
                </a:solidFill>
              </a:rPr>
              <a:t>aménagements</a:t>
            </a:r>
          </a:p>
          <a:p>
            <a:pPr lvl="0">
              <a:buSzTx/>
              <a:buFont typeface="Wingdings" pitchFamily="2" charset="2"/>
              <a:buChar char="§"/>
              <a:defRPr sz="1800">
                <a:solidFill>
                  <a:srgbClr val="000000"/>
                </a:solidFill>
              </a:defRPr>
            </a:pPr>
            <a:endParaRPr lang="fr-FR" sz="1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buSzTx/>
              <a:buFont typeface="Wingdings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fr-FR" sz="11200" b="1" dirty="0" smtClean="0">
                <a:solidFill>
                  <a:schemeClr val="accent5">
                    <a:lumMod val="75000"/>
                  </a:schemeClr>
                </a:solidFill>
              </a:rPr>
              <a:t>Assurer une cohérence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1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buSzTx/>
              <a:buFont typeface="Wingdings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fr-FR" sz="11200" b="1" dirty="0" smtClean="0">
                <a:solidFill>
                  <a:schemeClr val="accent5">
                    <a:lumMod val="75000"/>
                  </a:schemeClr>
                </a:solidFill>
              </a:rPr>
              <a:t>Information surdité </a:t>
            </a:r>
          </a:p>
          <a:p>
            <a:pPr lvl="0">
              <a:buSzTx/>
              <a:buFont typeface="Wingdings" pitchFamily="2" charset="2"/>
              <a:buChar char="§"/>
              <a:defRPr sz="1800">
                <a:solidFill>
                  <a:srgbClr val="000000"/>
                </a:solidFill>
              </a:defRPr>
            </a:pPr>
            <a:endParaRPr lang="fr-FR" sz="11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11200" dirty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1200" dirty="0">
                <a:solidFill>
                  <a:schemeClr val="accent5">
                    <a:lumMod val="75000"/>
                  </a:schemeClr>
                </a:solidFill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585448" cy="1447800"/>
          </a:xfrm>
        </p:spPr>
        <p:txBody>
          <a:bodyPr/>
          <a:lstStyle/>
          <a:p>
            <a:pPr algn="ctr"/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  Circulaire n°2010-0888 du 18 juin2010 : dispositif collectif au sein d’un établissement du second degré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1560" y="2276872"/>
            <a:ext cx="8153400" cy="4320480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« L’unité localisée pour l’inclusion scolaire (U.L.I.S.) est un dispositif au sein d’un collège, d’un lycée général et technologique ou d’un lycée professionnel et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son projet est inscrit dans le projet d’établissement.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Elle a pour mission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d’accueillir de façon différenciée des élèves en situation de handicap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afin de leur permettre de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suivre totalement ou partiellement un cursus scolaire ordinaire. »</a:t>
            </a:r>
          </a:p>
          <a:p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1"/>
                </a:solidFill>
              </a:rPr>
              <a:t>Lien équipes spécialisées</a:t>
            </a:r>
            <a:endParaRPr lang="fr-FR" sz="36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775" y="2636912"/>
            <a:ext cx="8153400" cy="42210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1"/>
                </a:solidFill>
              </a:rPr>
              <a:t>Profil de l’élève </a:t>
            </a:r>
            <a:r>
              <a:rPr lang="fr-FR" sz="2800" dirty="0" smtClean="0">
                <a:solidFill>
                  <a:schemeClr val="accent1"/>
                </a:solidFill>
              </a:rPr>
              <a:t>présenté en amont</a:t>
            </a:r>
          </a:p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1"/>
                </a:solidFill>
              </a:rPr>
              <a:t>Communication hebdomadaire </a:t>
            </a:r>
            <a:r>
              <a:rPr lang="fr-FR" sz="2800" dirty="0" smtClean="0">
                <a:solidFill>
                  <a:schemeClr val="accent1"/>
                </a:solidFill>
              </a:rPr>
              <a:t>avec orthophoniste, psychomotricien, ergothérapeute, psychologue</a:t>
            </a:r>
          </a:p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1"/>
                </a:solidFill>
              </a:rPr>
              <a:t>Synthèse exceptionnelle</a:t>
            </a:r>
          </a:p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1"/>
                </a:solidFill>
              </a:rPr>
              <a:t>Synthèse annuelle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1"/>
                </a:solidFill>
              </a:rPr>
              <a:t>→ </a:t>
            </a:r>
            <a:r>
              <a:rPr lang="fr-FR" sz="2800" b="1" dirty="0" smtClean="0">
                <a:solidFill>
                  <a:schemeClr val="accent1"/>
                </a:solidFill>
              </a:rPr>
              <a:t>Cohérence </a:t>
            </a:r>
            <a:r>
              <a:rPr lang="fr-FR" sz="2800" dirty="0" smtClean="0">
                <a:solidFill>
                  <a:schemeClr val="accent1"/>
                </a:solidFill>
              </a:rPr>
              <a:t>autour de l’élève sourd</a:t>
            </a:r>
          </a:p>
          <a:p>
            <a:pPr>
              <a:buFont typeface="Arial" pitchFamily="34" charset="0"/>
              <a:buChar char="•"/>
            </a:pPr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1"/>
                </a:solidFill>
              </a:rPr>
              <a:t>Qu’apporte ce dispositif à nos élèves ?</a:t>
            </a:r>
            <a:endParaRPr lang="fr-FR" sz="36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775" y="2780928"/>
            <a:ext cx="8153400" cy="40770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1"/>
                </a:solidFill>
              </a:rPr>
              <a:t>Confiance en soi </a:t>
            </a:r>
            <a:r>
              <a:rPr lang="fr-FR" sz="2800" dirty="0" smtClean="0">
                <a:solidFill>
                  <a:schemeClr val="accent1"/>
                </a:solidFill>
              </a:rPr>
              <a:t>: intégration sereine vis-à-vis des notions abordées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accent1"/>
                </a:solidFill>
              </a:rPr>
              <a:t>Méthodes de travail solides et</a:t>
            </a:r>
            <a:r>
              <a:rPr lang="fr-FR" sz="2800" b="1" dirty="0" smtClean="0">
                <a:solidFill>
                  <a:schemeClr val="accent1"/>
                </a:solidFill>
              </a:rPr>
              <a:t> autonomie </a:t>
            </a:r>
          </a:p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1"/>
                </a:solidFill>
              </a:rPr>
              <a:t>Intégration sociale </a:t>
            </a:r>
            <a:r>
              <a:rPr lang="fr-FR" sz="2800" dirty="0" smtClean="0">
                <a:solidFill>
                  <a:schemeClr val="accent1"/>
                </a:solidFill>
              </a:rPr>
              <a:t>: équilibre entre leurs pairs et monde entendant → </a:t>
            </a:r>
            <a:r>
              <a:rPr lang="fr-FR" sz="2800" b="1" dirty="0" smtClean="0">
                <a:solidFill>
                  <a:schemeClr val="accent1"/>
                </a:solidFill>
              </a:rPr>
              <a:t>environnement bienveillant</a:t>
            </a:r>
          </a:p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1"/>
                </a:solidFill>
              </a:rPr>
              <a:t>100 % de réussite </a:t>
            </a:r>
            <a:r>
              <a:rPr lang="fr-FR" sz="2800" dirty="0" smtClean="0">
                <a:solidFill>
                  <a:schemeClr val="accent1"/>
                </a:solidFill>
              </a:rPr>
              <a:t>au DNB avec mention</a:t>
            </a:r>
          </a:p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1"/>
                </a:solidFill>
              </a:rPr>
              <a:t>Transition </a:t>
            </a:r>
            <a:r>
              <a:rPr lang="fr-FR" sz="2800" dirty="0" smtClean="0">
                <a:solidFill>
                  <a:schemeClr val="accent1"/>
                </a:solidFill>
              </a:rPr>
              <a:t>lycée ou enseignement supérieur </a:t>
            </a:r>
            <a:r>
              <a:rPr lang="fr-FR" sz="2800" b="1" dirty="0" smtClean="0">
                <a:solidFill>
                  <a:schemeClr val="accent1"/>
                </a:solidFill>
              </a:rPr>
              <a:t>facilitée</a:t>
            </a:r>
            <a:endParaRPr lang="fr-FR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Modalités d’inscription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775" y="2708920"/>
            <a:ext cx="8153400" cy="4149080"/>
          </a:xfrm>
        </p:spPr>
        <p:txBody>
          <a:bodyPr/>
          <a:lstStyle/>
          <a:p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Une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notification d’orientation en ULIS</a:t>
            </a:r>
            <a:endParaRPr lang="fr-FR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fr-FR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Constitution d’un dossier de manière anticipée</a:t>
            </a:r>
            <a:endParaRPr lang="fr-FR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fr-FR" sz="2800" b="1" dirty="0" smtClean="0">
                <a:solidFill>
                  <a:schemeClr val="accent1"/>
                </a:solidFill>
              </a:rPr>
              <a:t>Frais de scolarités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: une partie peut être prise en charge par la MDPH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1"/>
                </a:solidFill>
              </a:rPr>
              <a:t>Après la 3ème ?</a:t>
            </a:r>
            <a:endParaRPr lang="fr-FR" sz="36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775" y="2708920"/>
            <a:ext cx="8153400" cy="414908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z="2800" b="1" dirty="0" smtClean="0">
                <a:solidFill>
                  <a:schemeClr val="accent1"/>
                </a:solidFill>
              </a:rPr>
              <a:t>Après DNB, orientation</a:t>
            </a:r>
            <a:r>
              <a:rPr lang="fr-FR" sz="2800" dirty="0" smtClean="0">
                <a:solidFill>
                  <a:schemeClr val="accent1"/>
                </a:solidFill>
              </a:rPr>
              <a:t> en Seconde GT en fonction du profil de l’élève :</a:t>
            </a:r>
          </a:p>
          <a:p>
            <a:pPr>
              <a:buFont typeface="Wingdings" pitchFamily="2" charset="2"/>
              <a:buChar char="§"/>
            </a:pPr>
            <a:endParaRPr lang="fr-FR" sz="28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accent1"/>
                </a:solidFill>
              </a:rPr>
              <a:t>→ </a:t>
            </a:r>
            <a:r>
              <a:rPr lang="fr-FR" sz="2800" b="1" dirty="0" smtClean="0">
                <a:solidFill>
                  <a:schemeClr val="accent1"/>
                </a:solidFill>
              </a:rPr>
              <a:t>établissement spécialisé </a:t>
            </a:r>
            <a:r>
              <a:rPr lang="fr-FR" sz="2800" dirty="0" smtClean="0">
                <a:solidFill>
                  <a:schemeClr val="accent1"/>
                </a:solidFill>
              </a:rPr>
              <a:t>en surdité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1"/>
                </a:solidFill>
              </a:rPr>
              <a:t>→ </a:t>
            </a:r>
            <a:r>
              <a:rPr lang="fr-FR" sz="2800" b="1" dirty="0" smtClean="0">
                <a:solidFill>
                  <a:schemeClr val="accent1"/>
                </a:solidFill>
              </a:rPr>
              <a:t>poursuite</a:t>
            </a:r>
            <a:r>
              <a:rPr lang="fr-FR" sz="2800" dirty="0" smtClean="0">
                <a:solidFill>
                  <a:schemeClr val="accent1"/>
                </a:solidFill>
              </a:rPr>
              <a:t> à Sainte Elisabeth sans le dispositif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1"/>
                </a:solidFill>
              </a:rPr>
              <a:t>→ </a:t>
            </a:r>
            <a:r>
              <a:rPr lang="fr-FR" sz="2800" b="1" dirty="0" smtClean="0">
                <a:solidFill>
                  <a:schemeClr val="accent1"/>
                </a:solidFill>
              </a:rPr>
              <a:t>Lycée ordinaire </a:t>
            </a:r>
            <a:r>
              <a:rPr lang="fr-FR" sz="2800" dirty="0" smtClean="0">
                <a:solidFill>
                  <a:schemeClr val="accent1"/>
                </a:solidFill>
              </a:rPr>
              <a:t>de quartier en intégration seule</a:t>
            </a:r>
          </a:p>
          <a:p>
            <a:pPr>
              <a:buNone/>
            </a:pPr>
            <a:endParaRPr lang="fr-FR" sz="2800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sz="2800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sz="2800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Conclusion</a:t>
            </a:r>
          </a:p>
        </p:txBody>
      </p:sp>
      <p:sp>
        <p:nvSpPr>
          <p:cNvPr id="100" name="Shape 100"/>
          <p:cNvSpPr>
            <a:spLocks noGrp="1"/>
          </p:cNvSpPr>
          <p:nvPr>
            <p:ph type="body" idx="4294967295"/>
          </p:nvPr>
        </p:nvSpPr>
        <p:spPr>
          <a:xfrm>
            <a:off x="612775" y="2636912"/>
            <a:ext cx="8153400" cy="4104456"/>
          </a:xfrm>
          <a:prstGeom prst="rect">
            <a:avLst/>
          </a:prstGeom>
        </p:spPr>
        <p:txBody>
          <a:bodyPr lIns="0" tIns="0" rIns="0" bIns="0">
            <a:normAutofit fontScale="92500" lnSpcReduction="10000"/>
          </a:bodyPr>
          <a:lstStyle/>
          <a:p>
            <a:pPr marL="395060" lvl="0" indent="-395060">
              <a:lnSpc>
                <a:spcPct val="90000"/>
              </a:lnSpc>
              <a:buChar char="◻"/>
              <a:defRPr sz="1800">
                <a:solidFill>
                  <a:srgbClr val="000000"/>
                </a:solidFill>
              </a:defRPr>
            </a:pPr>
            <a:r>
              <a:rPr lang="fr-FR" sz="2800" b="1" dirty="0" smtClean="0">
                <a:solidFill>
                  <a:schemeClr val="accent1"/>
                </a:solidFill>
              </a:rPr>
              <a:t>P</a:t>
            </a:r>
            <a:r>
              <a:rPr sz="2800" b="1" dirty="0" err="1" smtClean="0">
                <a:solidFill>
                  <a:schemeClr val="accent1"/>
                </a:solidFill>
              </a:rPr>
              <a:t>arents</a:t>
            </a:r>
            <a:r>
              <a:rPr lang="fr-FR" sz="2800" b="1" dirty="0" smtClean="0">
                <a:solidFill>
                  <a:schemeClr val="accent1"/>
                </a:solidFill>
              </a:rPr>
              <a:t> et</a:t>
            </a:r>
            <a:r>
              <a:rPr sz="2800" b="1" dirty="0" smtClean="0">
                <a:solidFill>
                  <a:schemeClr val="accent1"/>
                </a:solidFill>
              </a:rPr>
              <a:t> </a:t>
            </a:r>
            <a:r>
              <a:rPr lang="fr-FR" sz="2800" b="1" dirty="0" smtClean="0">
                <a:solidFill>
                  <a:schemeClr val="accent1"/>
                </a:solidFill>
              </a:rPr>
              <a:t>élève</a:t>
            </a:r>
            <a:r>
              <a:rPr sz="2800" b="1" dirty="0" smtClean="0">
                <a:solidFill>
                  <a:schemeClr val="accent1"/>
                </a:solidFill>
              </a:rPr>
              <a:t>s </a:t>
            </a:r>
            <a:r>
              <a:rPr sz="2800" dirty="0" err="1">
                <a:solidFill>
                  <a:schemeClr val="accent1"/>
                </a:solidFill>
              </a:rPr>
              <a:t>restent</a:t>
            </a:r>
            <a:r>
              <a:rPr sz="2800" dirty="0">
                <a:solidFill>
                  <a:schemeClr val="accent1"/>
                </a:solidFill>
              </a:rPr>
              <a:t> </a:t>
            </a:r>
            <a:r>
              <a:rPr sz="2800" b="1" dirty="0">
                <a:solidFill>
                  <a:schemeClr val="accent1"/>
                </a:solidFill>
              </a:rPr>
              <a:t>au centre </a:t>
            </a:r>
            <a:r>
              <a:rPr sz="2800" dirty="0">
                <a:solidFill>
                  <a:schemeClr val="accent1"/>
                </a:solidFill>
              </a:rPr>
              <a:t>du </a:t>
            </a:r>
            <a:r>
              <a:rPr sz="2800" dirty="0" err="1" smtClean="0">
                <a:solidFill>
                  <a:schemeClr val="accent1"/>
                </a:solidFill>
              </a:rPr>
              <a:t>dispositif</a:t>
            </a:r>
            <a:endParaRPr sz="2800" dirty="0">
              <a:solidFill>
                <a:schemeClr val="accent1"/>
              </a:solidFill>
            </a:endParaRP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accent1"/>
                </a:solidFill>
              </a:rPr>
              <a:t>	=&gt; </a:t>
            </a:r>
            <a:r>
              <a:rPr sz="2800" dirty="0" smtClean="0">
                <a:solidFill>
                  <a:schemeClr val="accent1"/>
                </a:solidFill>
              </a:rPr>
              <a:t>L’</a:t>
            </a:r>
            <a:r>
              <a:rPr lang="fr-FR" sz="2800" dirty="0" smtClean="0">
                <a:solidFill>
                  <a:schemeClr val="accent1"/>
                </a:solidFill>
              </a:rPr>
              <a:t>élève</a:t>
            </a:r>
            <a:r>
              <a:rPr sz="2800" dirty="0" smtClean="0">
                <a:solidFill>
                  <a:schemeClr val="accent1"/>
                </a:solidFill>
              </a:rPr>
              <a:t> </a:t>
            </a:r>
            <a:r>
              <a:rPr sz="2800" dirty="0" err="1">
                <a:solidFill>
                  <a:schemeClr val="accent1"/>
                </a:solidFill>
              </a:rPr>
              <a:t>bénéficie</a:t>
            </a:r>
            <a:r>
              <a:rPr sz="2800" dirty="0">
                <a:solidFill>
                  <a:schemeClr val="accent1"/>
                </a:solidFill>
              </a:rPr>
              <a:t> </a:t>
            </a:r>
            <a:r>
              <a:rPr sz="2800" dirty="0" err="1">
                <a:solidFill>
                  <a:schemeClr val="accent1"/>
                </a:solidFill>
              </a:rPr>
              <a:t>alors</a:t>
            </a:r>
            <a:r>
              <a:rPr sz="2800" dirty="0">
                <a:solidFill>
                  <a:schemeClr val="accent1"/>
                </a:solidFill>
              </a:rPr>
              <a:t> d’un </a:t>
            </a:r>
            <a:r>
              <a:rPr sz="2800" b="1" dirty="0" err="1">
                <a:solidFill>
                  <a:schemeClr val="accent1"/>
                </a:solidFill>
              </a:rPr>
              <a:t>projet</a:t>
            </a:r>
            <a:r>
              <a:rPr sz="2800" b="1" dirty="0">
                <a:solidFill>
                  <a:schemeClr val="accent1"/>
                </a:solidFill>
              </a:rPr>
              <a:t> personnel de </a:t>
            </a:r>
            <a:r>
              <a:rPr sz="2800" b="1" dirty="0" err="1" smtClean="0">
                <a:solidFill>
                  <a:schemeClr val="accent1"/>
                </a:solidFill>
              </a:rPr>
              <a:t>scolarisation</a:t>
            </a:r>
            <a:endParaRPr sz="2800" dirty="0">
              <a:solidFill>
                <a:schemeClr val="accent1"/>
              </a:solidFill>
            </a:endParaRPr>
          </a:p>
          <a:p>
            <a:pPr marL="395060" lvl="0" indent="-395060">
              <a:lnSpc>
                <a:spcPct val="90000"/>
              </a:lnSpc>
              <a:buChar char="◻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accent1"/>
                </a:solidFill>
              </a:rPr>
              <a:t>La </a:t>
            </a:r>
            <a:r>
              <a:rPr sz="2800" dirty="0" err="1">
                <a:solidFill>
                  <a:schemeClr val="accent1"/>
                </a:solidFill>
              </a:rPr>
              <a:t>réussite</a:t>
            </a:r>
            <a:r>
              <a:rPr sz="2800" dirty="0">
                <a:solidFill>
                  <a:schemeClr val="accent1"/>
                </a:solidFill>
              </a:rPr>
              <a:t> de </a:t>
            </a:r>
            <a:r>
              <a:rPr sz="2800" dirty="0" err="1" smtClean="0">
                <a:solidFill>
                  <a:schemeClr val="accent1"/>
                </a:solidFill>
              </a:rPr>
              <a:t>l’ULIS</a:t>
            </a:r>
            <a:r>
              <a:rPr lang="fr-FR" sz="2800" dirty="0" smtClean="0">
                <a:solidFill>
                  <a:schemeClr val="accent1"/>
                </a:solidFill>
              </a:rPr>
              <a:t> à Sainte Elisabeth</a:t>
            </a:r>
            <a:r>
              <a:rPr sz="2800" dirty="0" smtClean="0">
                <a:solidFill>
                  <a:schemeClr val="accent1"/>
                </a:solidFill>
              </a:rPr>
              <a:t> </a:t>
            </a:r>
            <a:r>
              <a:rPr lang="fr-FR" sz="2800" dirty="0" smtClean="0">
                <a:solidFill>
                  <a:schemeClr val="accent1"/>
                </a:solidFill>
              </a:rPr>
              <a:t>:</a:t>
            </a:r>
          </a:p>
          <a:p>
            <a:pPr marL="395060" lvl="0" indent="-395060">
              <a:lnSpc>
                <a:spcPct val="90000"/>
              </a:lnSpc>
              <a:buFont typeface="Wingdings" pitchFamily="2" charset="2"/>
              <a:buChar char="Ø"/>
              <a:defRPr sz="1800">
                <a:solidFill>
                  <a:srgbClr val="000000"/>
                </a:solidFill>
              </a:defRPr>
            </a:pPr>
            <a:r>
              <a:rPr lang="fr-FR" sz="2800" b="1" dirty="0" smtClean="0">
                <a:solidFill>
                  <a:schemeClr val="accent1"/>
                </a:solidFill>
              </a:rPr>
              <a:t> a</a:t>
            </a:r>
            <a:r>
              <a:rPr sz="2800" b="1" dirty="0" err="1" smtClean="0">
                <a:solidFill>
                  <a:schemeClr val="accent1"/>
                </a:solidFill>
              </a:rPr>
              <a:t>daptation</a:t>
            </a:r>
            <a:r>
              <a:rPr sz="2800" b="1" dirty="0" smtClean="0">
                <a:solidFill>
                  <a:schemeClr val="accent1"/>
                </a:solidFill>
              </a:rPr>
              <a:t> </a:t>
            </a:r>
            <a:r>
              <a:rPr sz="2800" b="1" dirty="0" err="1">
                <a:solidFill>
                  <a:schemeClr val="accent1"/>
                </a:solidFill>
              </a:rPr>
              <a:t>réelle</a:t>
            </a:r>
            <a:r>
              <a:rPr sz="2800" b="1" dirty="0">
                <a:solidFill>
                  <a:schemeClr val="accent1"/>
                </a:solidFill>
              </a:rPr>
              <a:t> aux </a:t>
            </a:r>
            <a:r>
              <a:rPr sz="2800" b="1" dirty="0" err="1">
                <a:solidFill>
                  <a:schemeClr val="accent1"/>
                </a:solidFill>
              </a:rPr>
              <a:t>besoins</a:t>
            </a:r>
            <a:r>
              <a:rPr sz="2800" b="1" dirty="0">
                <a:solidFill>
                  <a:schemeClr val="accent1"/>
                </a:solidFill>
              </a:rPr>
              <a:t> de </a:t>
            </a:r>
            <a:r>
              <a:rPr sz="2800" b="1" dirty="0" smtClean="0">
                <a:solidFill>
                  <a:schemeClr val="accent1"/>
                </a:solidFill>
              </a:rPr>
              <a:t>l’</a:t>
            </a:r>
            <a:r>
              <a:rPr lang="fr-FR" sz="2800" b="1" dirty="0" smtClean="0">
                <a:solidFill>
                  <a:schemeClr val="accent1"/>
                </a:solidFill>
              </a:rPr>
              <a:t>élève</a:t>
            </a:r>
            <a:r>
              <a:rPr sz="2800" dirty="0" smtClean="0">
                <a:solidFill>
                  <a:schemeClr val="accent1"/>
                </a:solidFill>
              </a:rPr>
              <a:t> </a:t>
            </a:r>
            <a:endParaRPr lang="fr-FR" sz="2800" dirty="0" smtClean="0">
              <a:solidFill>
                <a:schemeClr val="accent1"/>
              </a:solidFill>
            </a:endParaRPr>
          </a:p>
          <a:p>
            <a:pPr marL="395060" lvl="0" indent="-395060">
              <a:lnSpc>
                <a:spcPct val="90000"/>
              </a:lnSpc>
              <a:buFont typeface="Wingdings" pitchFamily="2" charset="2"/>
              <a:buChar char="Ø"/>
              <a:defRPr sz="1800">
                <a:solidFill>
                  <a:srgbClr val="000000"/>
                </a:solidFill>
              </a:defRPr>
            </a:pPr>
            <a:r>
              <a:rPr sz="2800" b="1" dirty="0" smtClean="0">
                <a:solidFill>
                  <a:schemeClr val="accent1"/>
                </a:solidFill>
              </a:rPr>
              <a:t>un </a:t>
            </a:r>
            <a:r>
              <a:rPr sz="2800" b="1" dirty="0" err="1">
                <a:solidFill>
                  <a:schemeClr val="accent1"/>
                </a:solidFill>
              </a:rPr>
              <a:t>partenariat</a:t>
            </a:r>
            <a:r>
              <a:rPr sz="2800" b="1" dirty="0">
                <a:solidFill>
                  <a:schemeClr val="accent1"/>
                </a:solidFill>
              </a:rPr>
              <a:t> fort</a:t>
            </a:r>
            <a:r>
              <a:rPr sz="2800" dirty="0">
                <a:solidFill>
                  <a:schemeClr val="accent1"/>
                </a:solidFill>
              </a:rPr>
              <a:t> entre </a:t>
            </a:r>
            <a:r>
              <a:rPr sz="2800" dirty="0" smtClean="0">
                <a:solidFill>
                  <a:schemeClr val="accent1"/>
                </a:solidFill>
              </a:rPr>
              <a:t>l’</a:t>
            </a:r>
            <a:r>
              <a:rPr lang="fr-FR" sz="2800" dirty="0" smtClean="0">
                <a:solidFill>
                  <a:schemeClr val="accent1"/>
                </a:solidFill>
              </a:rPr>
              <a:t>élève</a:t>
            </a:r>
            <a:r>
              <a:rPr sz="2800" dirty="0" smtClean="0">
                <a:solidFill>
                  <a:schemeClr val="accent1"/>
                </a:solidFill>
              </a:rPr>
              <a:t>, </a:t>
            </a:r>
            <a:r>
              <a:rPr sz="2800" dirty="0">
                <a:solidFill>
                  <a:schemeClr val="accent1"/>
                </a:solidFill>
              </a:rPr>
              <a:t>la </a:t>
            </a:r>
            <a:r>
              <a:rPr sz="2800" dirty="0" err="1">
                <a:solidFill>
                  <a:schemeClr val="accent1"/>
                </a:solidFill>
              </a:rPr>
              <a:t>famille</a:t>
            </a:r>
            <a:r>
              <a:rPr sz="2800" dirty="0">
                <a:solidFill>
                  <a:schemeClr val="accent1"/>
                </a:solidFill>
              </a:rPr>
              <a:t>, </a:t>
            </a:r>
            <a:r>
              <a:rPr sz="2800" dirty="0" err="1">
                <a:solidFill>
                  <a:schemeClr val="accent1"/>
                </a:solidFill>
              </a:rPr>
              <a:t>l’équipe</a:t>
            </a:r>
            <a:r>
              <a:rPr sz="2800" dirty="0">
                <a:solidFill>
                  <a:schemeClr val="accent1"/>
                </a:solidFill>
              </a:rPr>
              <a:t> </a:t>
            </a:r>
            <a:r>
              <a:rPr sz="2800" dirty="0" err="1" smtClean="0">
                <a:solidFill>
                  <a:schemeClr val="accent1"/>
                </a:solidFill>
              </a:rPr>
              <a:t>enseignante</a:t>
            </a:r>
            <a:r>
              <a:rPr lang="fr-FR" sz="2800" dirty="0" smtClean="0">
                <a:solidFill>
                  <a:schemeClr val="accent1"/>
                </a:solidFill>
              </a:rPr>
              <a:t>, l’équipe médicale et paramédicale</a:t>
            </a:r>
            <a:r>
              <a:rPr sz="2800" dirty="0" smtClean="0">
                <a:solidFill>
                  <a:schemeClr val="accent1"/>
                </a:solidFill>
              </a:rPr>
              <a:t> </a:t>
            </a:r>
            <a:r>
              <a:rPr sz="2800" dirty="0">
                <a:solidFill>
                  <a:schemeClr val="accent1"/>
                </a:solidFill>
              </a:rPr>
              <a:t>et </a:t>
            </a:r>
            <a:r>
              <a:rPr sz="2800" dirty="0" smtClean="0">
                <a:solidFill>
                  <a:schemeClr val="accent1"/>
                </a:solidFill>
              </a:rPr>
              <a:t>l</a:t>
            </a:r>
            <a:r>
              <a:rPr lang="fr-FR" sz="2800" dirty="0" smtClean="0">
                <a:solidFill>
                  <a:schemeClr val="accent1"/>
                </a:solidFill>
              </a:rPr>
              <a:t>'enseignante</a:t>
            </a:r>
            <a:r>
              <a:rPr sz="2800" dirty="0" smtClean="0">
                <a:solidFill>
                  <a:schemeClr val="accent1"/>
                </a:solidFill>
              </a:rPr>
              <a:t> </a:t>
            </a:r>
            <a:r>
              <a:rPr sz="2800" dirty="0" err="1" smtClean="0">
                <a:solidFill>
                  <a:schemeClr val="accent1"/>
                </a:solidFill>
              </a:rPr>
              <a:t>spécialisé</a:t>
            </a:r>
            <a:r>
              <a:rPr lang="fr-FR" sz="2800" dirty="0" smtClean="0">
                <a:solidFill>
                  <a:schemeClr val="accent1"/>
                </a:solidFill>
              </a:rPr>
              <a:t>e</a:t>
            </a:r>
          </a:p>
          <a:p>
            <a:pPr marL="395060" lvl="0" indent="-395060">
              <a:lnSpc>
                <a:spcPct val="90000"/>
              </a:lnSpc>
              <a:buNone/>
              <a:defRPr sz="1800">
                <a:solidFill>
                  <a:srgbClr val="000000"/>
                </a:solidFill>
              </a:defRPr>
            </a:pPr>
            <a:r>
              <a:rPr lang="fr-FR" sz="2800" dirty="0" smtClean="0">
                <a:solidFill>
                  <a:schemeClr val="accent1"/>
                </a:solidFill>
              </a:rPr>
              <a:t>→ intégration en scolarité ordinaire et </a:t>
            </a:r>
            <a:r>
              <a:rPr lang="fr-FR" sz="2800" dirty="0" err="1" smtClean="0">
                <a:solidFill>
                  <a:schemeClr val="accent1"/>
                </a:solidFill>
              </a:rPr>
              <a:t>béneficie</a:t>
            </a:r>
            <a:r>
              <a:rPr lang="fr-FR" sz="2800" dirty="0" smtClean="0">
                <a:solidFill>
                  <a:schemeClr val="accent1"/>
                </a:solidFill>
              </a:rPr>
              <a:t> d’un </a:t>
            </a:r>
            <a:r>
              <a:rPr lang="fr-FR" sz="2800" b="1" dirty="0" smtClean="0">
                <a:solidFill>
                  <a:schemeClr val="accent1"/>
                </a:solidFill>
              </a:rPr>
              <a:t>enseignement en langue française </a:t>
            </a:r>
            <a:r>
              <a:rPr lang="fr-FR" sz="2800" dirty="0" smtClean="0">
                <a:solidFill>
                  <a:schemeClr val="accent1"/>
                </a:solidFill>
              </a:rPr>
              <a:t>avec des </a:t>
            </a:r>
            <a:r>
              <a:rPr lang="fr-FR" sz="2800" b="1" dirty="0" smtClean="0">
                <a:solidFill>
                  <a:schemeClr val="accent1"/>
                </a:solidFill>
              </a:rPr>
              <a:t>adaptations personnalisées </a:t>
            </a:r>
            <a:r>
              <a:rPr lang="fr-FR" sz="2800" dirty="0" smtClean="0">
                <a:solidFill>
                  <a:schemeClr val="accent1"/>
                </a:solidFill>
              </a:rPr>
              <a:t>en fonction du profil de chaque élève. </a:t>
            </a:r>
            <a:endParaRPr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 idx="4294967295"/>
          </p:nvPr>
        </p:nvSpPr>
        <p:spPr>
          <a:xfrm>
            <a:off x="628650" y="71437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err="1">
                <a:solidFill>
                  <a:schemeClr val="accent5">
                    <a:lumMod val="75000"/>
                  </a:schemeClr>
                </a:solidFill>
              </a:rPr>
              <a:t>Qu’est</a:t>
            </a: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3600" dirty="0" err="1">
                <a:solidFill>
                  <a:schemeClr val="accent5">
                    <a:lumMod val="75000"/>
                  </a:schemeClr>
                </a:solidFill>
              </a:rPr>
              <a:t>ce</a:t>
            </a: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3600" dirty="0" err="1">
                <a:solidFill>
                  <a:schemeClr val="accent5">
                    <a:lumMod val="75000"/>
                  </a:schemeClr>
                </a:solidFill>
              </a:rPr>
              <a:t>qu’une</a:t>
            </a: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3600" dirty="0" smtClean="0">
                <a:solidFill>
                  <a:schemeClr val="accent5">
                    <a:lumMod val="75000"/>
                  </a:schemeClr>
                </a:solidFill>
              </a:rPr>
              <a:t>ULIS </a:t>
            </a: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4294967295"/>
          </p:nvPr>
        </p:nvSpPr>
        <p:spPr>
          <a:xfrm>
            <a:off x="500062" y="2564904"/>
            <a:ext cx="8643938" cy="4104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34282" lvl="0" indent="-334282">
              <a:lnSpc>
                <a:spcPct val="90000"/>
              </a:lnSpc>
              <a:buChar char="◻"/>
              <a:defRPr sz="1800">
                <a:solidFill>
                  <a:srgbClr val="000000"/>
                </a:solidFill>
              </a:defRPr>
            </a:pPr>
            <a:r>
              <a:rPr lang="fr-FR" sz="2600" b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sz="2600" b="1" dirty="0" err="1" smtClean="0">
                <a:solidFill>
                  <a:schemeClr val="accent5">
                    <a:lumMod val="75000"/>
                  </a:schemeClr>
                </a:solidFill>
              </a:rPr>
              <a:t>egroupement</a:t>
            </a:r>
            <a:r>
              <a:rPr sz="2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</a:rPr>
              <a:t>des </a:t>
            </a:r>
            <a:r>
              <a:rPr sz="2600" dirty="0" err="1">
                <a:solidFill>
                  <a:schemeClr val="accent5">
                    <a:lumMod val="75000"/>
                  </a:schemeClr>
                </a:solidFill>
              </a:rPr>
              <a:t>élèves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600" dirty="0" err="1">
                <a:solidFill>
                  <a:schemeClr val="accent5">
                    <a:lumMod val="75000"/>
                  </a:schemeClr>
                </a:solidFill>
              </a:rPr>
              <a:t>handicapés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</a:rPr>
              <a:t> en </a:t>
            </a:r>
            <a:r>
              <a:rPr sz="2600" dirty="0" err="1">
                <a:solidFill>
                  <a:schemeClr val="accent5">
                    <a:lumMod val="75000"/>
                  </a:schemeClr>
                </a:solidFill>
              </a:rPr>
              <a:t>fonction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sz="2600" dirty="0" err="1">
                <a:solidFill>
                  <a:schemeClr val="accent5">
                    <a:lumMod val="75000"/>
                  </a:schemeClr>
                </a:solidFill>
              </a:rPr>
              <a:t>leurs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600" b="1" dirty="0" err="1">
                <a:solidFill>
                  <a:schemeClr val="accent5">
                    <a:lumMod val="75000"/>
                  </a:schemeClr>
                </a:solidFill>
              </a:rPr>
              <a:t>besoins</a:t>
            </a:r>
            <a:r>
              <a:rPr sz="2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600" b="1" dirty="0" err="1">
                <a:solidFill>
                  <a:schemeClr val="accent5">
                    <a:lumMod val="75000"/>
                  </a:schemeClr>
                </a:solidFill>
              </a:rPr>
              <a:t>éducatifs</a:t>
            </a:r>
            <a:r>
              <a:rPr sz="2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600" b="1" dirty="0" err="1" smtClean="0">
                <a:solidFill>
                  <a:schemeClr val="accent5">
                    <a:lumMod val="75000"/>
                  </a:schemeClr>
                </a:solidFill>
              </a:rPr>
              <a:t>particuliers</a:t>
            </a:r>
            <a:r>
              <a:rPr lang="fr-FR" sz="2600" dirty="0" smtClean="0">
                <a:solidFill>
                  <a:schemeClr val="accent5">
                    <a:lumMod val="75000"/>
                  </a:schemeClr>
                </a:solidFill>
              </a:rPr>
              <a:t> (B.E.P.)→ U.L.I.S. </a:t>
            </a:r>
            <a:r>
              <a:rPr lang="fr-FR" sz="2600" b="1" dirty="0" smtClean="0">
                <a:solidFill>
                  <a:schemeClr val="accent5">
                    <a:lumMod val="75000"/>
                  </a:schemeClr>
                </a:solidFill>
              </a:rPr>
              <a:t>surdité</a:t>
            </a:r>
            <a:r>
              <a:rPr lang="fr-FR" sz="2600" dirty="0" smtClean="0">
                <a:solidFill>
                  <a:schemeClr val="accent5">
                    <a:lumMod val="75000"/>
                  </a:schemeClr>
                </a:solidFill>
              </a:rPr>
              <a:t> à Sainte Elisabeth</a:t>
            </a:r>
            <a:endParaRPr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334282" lvl="0" indent="-334282">
              <a:lnSpc>
                <a:spcPct val="90000"/>
              </a:lnSpc>
              <a:buChar char="◻"/>
              <a:defRPr sz="1800">
                <a:solidFill>
                  <a:srgbClr val="000000"/>
                </a:solidFill>
              </a:defRPr>
            </a:pPr>
            <a:r>
              <a:rPr sz="2600" b="1" dirty="0" err="1">
                <a:solidFill>
                  <a:schemeClr val="accent5">
                    <a:lumMod val="75000"/>
                  </a:schemeClr>
                </a:solidFill>
              </a:rPr>
              <a:t>Dispositif</a:t>
            </a:r>
            <a:r>
              <a:rPr sz="2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600" b="1" dirty="0" err="1">
                <a:solidFill>
                  <a:schemeClr val="accent5">
                    <a:lumMod val="75000"/>
                  </a:schemeClr>
                </a:solidFill>
              </a:rPr>
              <a:t>ouvert</a:t>
            </a:r>
            <a:r>
              <a:rPr sz="2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600" b="1" dirty="0" err="1">
                <a:solidFill>
                  <a:schemeClr val="accent5">
                    <a:lumMod val="75000"/>
                  </a:schemeClr>
                </a:solidFill>
              </a:rPr>
              <a:t>sur</a:t>
            </a:r>
            <a:r>
              <a:rPr sz="2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600" b="1" dirty="0" err="1">
                <a:solidFill>
                  <a:schemeClr val="accent5">
                    <a:lumMod val="75000"/>
                  </a:schemeClr>
                </a:solidFill>
              </a:rPr>
              <a:t>l’établissement</a:t>
            </a:r>
            <a:r>
              <a:rPr sz="2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600" b="1" dirty="0" err="1">
                <a:solidFill>
                  <a:schemeClr val="accent5">
                    <a:lumMod val="75000"/>
                  </a:schemeClr>
                </a:solidFill>
              </a:rPr>
              <a:t>scolaire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fr-FR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34282" indent="-334282">
              <a:lnSpc>
                <a:spcPct val="90000"/>
              </a:lnSpc>
              <a:buFont typeface="Wingdings"/>
              <a:buChar char="◻"/>
              <a:defRPr sz="1800">
                <a:solidFill>
                  <a:srgbClr val="000000"/>
                </a:solidFill>
              </a:defRPr>
            </a:pPr>
            <a:r>
              <a:rPr lang="fr-FR" sz="2600" b="1" dirty="0" smtClean="0">
                <a:solidFill>
                  <a:schemeClr val="accent5">
                    <a:lumMod val="75000"/>
                  </a:schemeClr>
                </a:solidFill>
              </a:rPr>
              <a:t>Modalités de scolarisation plus souples</a:t>
            </a:r>
            <a:r>
              <a:rPr lang="fr-FR" sz="2600" dirty="0" smtClean="0">
                <a:solidFill>
                  <a:schemeClr val="accent5">
                    <a:lumMod val="75000"/>
                  </a:schemeClr>
                </a:solidFill>
              </a:rPr>
              <a:t>, plus diversifiées sur le plan pédagogique.</a:t>
            </a:r>
          </a:p>
          <a:p>
            <a:pPr marL="334282" lvl="0" indent="-334282">
              <a:lnSpc>
                <a:spcPct val="90000"/>
              </a:lnSpc>
              <a:buChar char="◻"/>
              <a:defRPr sz="1800">
                <a:solidFill>
                  <a:srgbClr val="000000"/>
                </a:solidFill>
              </a:defRPr>
            </a:pPr>
            <a:r>
              <a:rPr lang="fr-FR" sz="2600" b="1" dirty="0" smtClean="0">
                <a:solidFill>
                  <a:schemeClr val="accent5">
                    <a:lumMod val="75000"/>
                  </a:schemeClr>
                </a:solidFill>
              </a:rPr>
              <a:t>Effectif </a:t>
            </a:r>
            <a:r>
              <a:rPr sz="2600" b="1" dirty="0" smtClean="0">
                <a:solidFill>
                  <a:schemeClr val="accent5">
                    <a:lumMod val="75000"/>
                  </a:schemeClr>
                </a:solidFill>
              </a:rPr>
              <a:t>maximum</a:t>
            </a:r>
            <a:r>
              <a:rPr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sz="2600" b="1" dirty="0">
                <a:solidFill>
                  <a:schemeClr val="accent5">
                    <a:lumMod val="75000"/>
                  </a:schemeClr>
                </a:solidFill>
              </a:rPr>
              <a:t>10 à 12 </a:t>
            </a:r>
            <a:r>
              <a:rPr sz="2600" b="1" dirty="0" err="1">
                <a:solidFill>
                  <a:schemeClr val="accent5">
                    <a:lumMod val="75000"/>
                  </a:schemeClr>
                </a:solidFill>
              </a:rPr>
              <a:t>élèves</a:t>
            </a:r>
            <a:r>
              <a:rPr sz="26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334282" lvl="0" indent="-334282">
              <a:lnSpc>
                <a:spcPct val="90000"/>
              </a:lnSpc>
              <a:buChar char="◻"/>
              <a:defRPr sz="1800">
                <a:solidFill>
                  <a:srgbClr val="000000"/>
                </a:solidFill>
              </a:defRPr>
            </a:pPr>
            <a:r>
              <a:rPr sz="2600" dirty="0" err="1">
                <a:solidFill>
                  <a:schemeClr val="accent5">
                    <a:lumMod val="75000"/>
                  </a:schemeClr>
                </a:solidFill>
              </a:rPr>
              <a:t>Leurs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600" dirty="0" err="1">
                <a:solidFill>
                  <a:schemeClr val="accent5">
                    <a:lumMod val="75000"/>
                  </a:schemeClr>
                </a:solidFill>
              </a:rPr>
              <a:t>enseignants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2600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sz="2600" b="1" dirty="0" err="1" smtClean="0">
                <a:solidFill>
                  <a:schemeClr val="accent5">
                    <a:lumMod val="75000"/>
                  </a:schemeClr>
                </a:solidFill>
              </a:rPr>
              <a:t>professeurs</a:t>
            </a:r>
            <a:r>
              <a:rPr sz="2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600" b="1" dirty="0">
                <a:solidFill>
                  <a:schemeClr val="accent5">
                    <a:lumMod val="75000"/>
                  </a:schemeClr>
                </a:solidFill>
              </a:rPr>
              <a:t>du </a:t>
            </a:r>
            <a:r>
              <a:rPr sz="2600" b="1" dirty="0" err="1">
                <a:solidFill>
                  <a:schemeClr val="accent5">
                    <a:lumMod val="75000"/>
                  </a:schemeClr>
                </a:solidFill>
              </a:rPr>
              <a:t>collège</a:t>
            </a:r>
            <a:r>
              <a:rPr sz="2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2600" b="1" dirty="0" smtClean="0">
                <a:solidFill>
                  <a:schemeClr val="accent5">
                    <a:lumMod val="75000"/>
                  </a:schemeClr>
                </a:solidFill>
              </a:rPr>
              <a:t> et </a:t>
            </a:r>
            <a:r>
              <a:rPr sz="2600" b="1" dirty="0" err="1" smtClean="0">
                <a:solidFill>
                  <a:schemeClr val="accent5">
                    <a:lumMod val="75000"/>
                  </a:schemeClr>
                </a:solidFill>
              </a:rPr>
              <a:t>professeur</a:t>
            </a:r>
            <a:r>
              <a:rPr lang="fr-FR" sz="2600" b="1" dirty="0" smtClean="0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sz="2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600" b="1" dirty="0" err="1" smtClean="0">
                <a:solidFill>
                  <a:schemeClr val="accent5">
                    <a:lumMod val="75000"/>
                  </a:schemeClr>
                </a:solidFill>
              </a:rPr>
              <a:t>spécialisé</a:t>
            </a:r>
            <a:r>
              <a:rPr lang="fr-FR" sz="2600" b="1" dirty="0" smtClean="0">
                <a:solidFill>
                  <a:schemeClr val="accent5">
                    <a:lumMod val="75000"/>
                  </a:schemeClr>
                </a:solidFill>
              </a:rPr>
              <a:t>es. </a:t>
            </a:r>
          </a:p>
          <a:p>
            <a:pPr marL="334282" lvl="0" indent="-334282">
              <a:lnSpc>
                <a:spcPct val="90000"/>
              </a:lnSpc>
              <a:buChar char="◻"/>
              <a:defRPr sz="1800">
                <a:solidFill>
                  <a:srgbClr val="000000"/>
                </a:solidFill>
              </a:defRPr>
            </a:pPr>
            <a:r>
              <a:rPr lang="fr-FR" sz="2600" dirty="0" smtClean="0">
                <a:solidFill>
                  <a:schemeClr val="accent5">
                    <a:lumMod val="75000"/>
                  </a:schemeClr>
                </a:solidFill>
              </a:rPr>
              <a:t>D</a:t>
            </a:r>
            <a:r>
              <a:rPr sz="2600" b="1" dirty="0" err="1" smtClean="0">
                <a:solidFill>
                  <a:schemeClr val="accent5">
                    <a:lumMod val="75000"/>
                  </a:schemeClr>
                </a:solidFill>
              </a:rPr>
              <a:t>iversité</a:t>
            </a:r>
            <a:r>
              <a:rPr sz="2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600" b="1" dirty="0">
                <a:solidFill>
                  <a:schemeClr val="accent5">
                    <a:lumMod val="75000"/>
                  </a:schemeClr>
                </a:solidFill>
              </a:rPr>
              <a:t>des </a:t>
            </a:r>
            <a:r>
              <a:rPr sz="2600" b="1" dirty="0" err="1">
                <a:solidFill>
                  <a:schemeClr val="accent5">
                    <a:lumMod val="75000"/>
                  </a:schemeClr>
                </a:solidFill>
              </a:rPr>
              <a:t>profils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26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sz="2600" b="1" dirty="0" err="1" smtClean="0">
                <a:solidFill>
                  <a:schemeClr val="accent5">
                    <a:lumMod val="75000"/>
                  </a:schemeClr>
                </a:solidFill>
              </a:rPr>
              <a:t>projet</a:t>
            </a:r>
            <a:r>
              <a:rPr sz="2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600" b="1" dirty="0" err="1">
                <a:solidFill>
                  <a:schemeClr val="accent5">
                    <a:lumMod val="75000"/>
                  </a:schemeClr>
                </a:solidFill>
              </a:rPr>
              <a:t>individualisé</a:t>
            </a:r>
            <a:r>
              <a:rPr sz="26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err="1">
                <a:solidFill>
                  <a:schemeClr val="accent5">
                    <a:lumMod val="75000"/>
                  </a:schemeClr>
                </a:solidFill>
              </a:rPr>
              <a:t>L’objectif</a:t>
            </a: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3600" dirty="0" err="1">
                <a:solidFill>
                  <a:schemeClr val="accent5">
                    <a:lumMod val="75000"/>
                  </a:schemeClr>
                </a:solidFill>
              </a:rPr>
              <a:t>éducatif</a:t>
            </a:r>
            <a:r>
              <a:rPr sz="3600" dirty="0">
                <a:solidFill>
                  <a:schemeClr val="accent5">
                    <a:lumMod val="75000"/>
                  </a:schemeClr>
                </a:solidFill>
              </a:rPr>
              <a:t> et </a:t>
            </a:r>
            <a:r>
              <a:rPr sz="3600" dirty="0" err="1">
                <a:solidFill>
                  <a:schemeClr val="accent5">
                    <a:lumMod val="75000"/>
                  </a:schemeClr>
                </a:solidFill>
              </a:rPr>
              <a:t>pédagogique</a:t>
            </a:r>
            <a:endParaRPr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0" name="Shape 80"/>
          <p:cNvSpPr>
            <a:spLocks noGrp="1"/>
          </p:cNvSpPr>
          <p:nvPr>
            <p:ph type="body" idx="4294967295"/>
          </p:nvPr>
        </p:nvSpPr>
        <p:spPr>
          <a:xfrm>
            <a:off x="612775" y="2708920"/>
            <a:ext cx="8153400" cy="35775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25450" lvl="0" indent="-425450">
              <a:lnSpc>
                <a:spcPct val="90000"/>
              </a:lnSpc>
              <a:buChar char="◻"/>
              <a:defRPr sz="1800">
                <a:solidFill>
                  <a:srgbClr val="000000"/>
                </a:solidFill>
              </a:defRPr>
            </a:pPr>
            <a:r>
              <a:rPr sz="2800" u="sng" dirty="0" err="1">
                <a:solidFill>
                  <a:schemeClr val="accent5">
                    <a:lumMod val="75000"/>
                  </a:schemeClr>
                </a:solidFill>
              </a:rPr>
              <a:t>L’objectif</a:t>
            </a:r>
            <a:r>
              <a:rPr sz="2800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u="sng" dirty="0" err="1">
                <a:solidFill>
                  <a:schemeClr val="accent5">
                    <a:lumMod val="75000"/>
                  </a:schemeClr>
                </a:solidFill>
              </a:rPr>
              <a:t>éducati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	=&gt;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l’intégration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la plus large à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tous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les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niveaux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de la vie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scolaire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en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fonction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des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besoins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chaque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dirty="0" smtClean="0">
                <a:solidFill>
                  <a:schemeClr val="accent5">
                    <a:lumMod val="75000"/>
                  </a:schemeClr>
                </a:solidFill>
              </a:rPr>
              <a:t>enfant</a:t>
            </a:r>
            <a:endParaRPr sz="2800" dirty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  <a:buChar char="◻"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425450" lvl="0" indent="-425450">
              <a:lnSpc>
                <a:spcPct val="90000"/>
              </a:lnSpc>
              <a:buChar char="◻"/>
              <a:defRPr sz="1800">
                <a:solidFill>
                  <a:srgbClr val="000000"/>
                </a:solidFill>
              </a:defRPr>
            </a:pPr>
            <a:r>
              <a:rPr sz="2800" u="sng" dirty="0" err="1">
                <a:solidFill>
                  <a:schemeClr val="accent5">
                    <a:lumMod val="75000"/>
                  </a:schemeClr>
                </a:solidFill>
              </a:rPr>
              <a:t>L’objectif</a:t>
            </a:r>
            <a:r>
              <a:rPr sz="2800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u="sng" dirty="0" err="1">
                <a:solidFill>
                  <a:schemeClr val="accent5">
                    <a:lumMod val="75000"/>
                  </a:schemeClr>
                </a:solidFill>
              </a:rPr>
              <a:t>pédagogique</a:t>
            </a:r>
            <a:endParaRPr sz="2800" u="sng" dirty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	=&gt; </a:t>
            </a:r>
            <a:r>
              <a:rPr sz="2800" dirty="0" err="1">
                <a:solidFill>
                  <a:schemeClr val="accent5">
                    <a:lumMod val="75000"/>
                  </a:schemeClr>
                </a:solidFill>
              </a:rPr>
              <a:t>apporter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à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l’élève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des supports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diversifiés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afin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réaliser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ses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apprentissages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accent5">
                    <a:lumMod val="75000"/>
                  </a:schemeClr>
                </a:solidFill>
              </a:rPr>
              <a:t>scolaires</a:t>
            </a:r>
            <a:r>
              <a:rPr sz="2800" b="1" dirty="0">
                <a:solidFill>
                  <a:schemeClr val="accent5">
                    <a:lumMod val="75000"/>
                  </a:schemeClr>
                </a:solidFill>
              </a:rPr>
              <a:t> à son </a:t>
            </a:r>
            <a:r>
              <a:rPr sz="2800" b="1" smtClean="0">
                <a:solidFill>
                  <a:schemeClr val="accent5">
                    <a:lumMod val="75000"/>
                  </a:schemeClr>
                </a:solidFill>
              </a:rPr>
              <a:t>rythme</a:t>
            </a:r>
            <a:endParaRPr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accent5">
                    <a:lumMod val="75000"/>
                  </a:schemeClr>
                </a:solidFill>
              </a:rPr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1"/>
                </a:solidFill>
              </a:rPr>
              <a:t>Intégration d’un collégien sourd</a:t>
            </a:r>
            <a:endParaRPr lang="fr-FR" sz="36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775" y="2636912"/>
            <a:ext cx="8153400" cy="4221088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11560" y="2564904"/>
          <a:ext cx="8352928" cy="4119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2232248"/>
                <a:gridCol w="1944216"/>
                <a:gridCol w="2304256"/>
              </a:tblGrid>
              <a:tr h="620491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Intégration seule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Intégration seule +centre spé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Structure spécialisée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Dispositif U.L.I.S. Sainte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Elisabeth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20491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Programme scolaire normal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Programme scolaire normal 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Le</a:t>
                      </a:r>
                      <a:r>
                        <a:rPr lang="fr-FR" baseline="0" dirty="0" smtClean="0">
                          <a:solidFill>
                            <a:schemeClr val="accent1"/>
                          </a:solidFill>
                        </a:rPr>
                        <a:t>s essentiels du programme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Programme</a:t>
                      </a:r>
                      <a:r>
                        <a:rPr lang="fr-FR" baseline="0" dirty="0" smtClean="0">
                          <a:solidFill>
                            <a:schemeClr val="accent1"/>
                          </a:solidFill>
                        </a:rPr>
                        <a:t> adapté au profil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523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Pas d’aides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Possibles aides extérieures en classe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Petit</a:t>
                      </a:r>
                      <a:r>
                        <a:rPr lang="fr-FR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effectif entre pairs sans aides extérieures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Aides en classe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864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Pas de</a:t>
                      </a:r>
                      <a:r>
                        <a:rPr lang="fr-FR" baseline="0" dirty="0" smtClean="0">
                          <a:solidFill>
                            <a:schemeClr val="accent1"/>
                          </a:solidFill>
                        </a:rPr>
                        <a:t> soutien</a:t>
                      </a:r>
                      <a:endParaRPr lang="fr-FR" dirty="0" smtClean="0">
                        <a:solidFill>
                          <a:schemeClr val="accent1"/>
                        </a:solidFill>
                      </a:endParaRPr>
                    </a:p>
                    <a:p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Pas de</a:t>
                      </a:r>
                      <a:r>
                        <a:rPr lang="fr-FR" baseline="0" dirty="0" smtClean="0">
                          <a:solidFill>
                            <a:schemeClr val="accent1"/>
                          </a:solidFill>
                        </a:rPr>
                        <a:t> soutien</a:t>
                      </a:r>
                      <a:endParaRPr lang="fr-FR" dirty="0" smtClean="0">
                        <a:solidFill>
                          <a:schemeClr val="accent1"/>
                        </a:solidFill>
                      </a:endParaRPr>
                    </a:p>
                    <a:p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Pas de</a:t>
                      </a:r>
                      <a:r>
                        <a:rPr lang="fr-FR" baseline="0" dirty="0" smtClean="0">
                          <a:solidFill>
                            <a:schemeClr val="accent1"/>
                          </a:solidFill>
                        </a:rPr>
                        <a:t> soutien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Anticipation</a:t>
                      </a:r>
                      <a:r>
                        <a:rPr lang="fr-FR" baseline="0" dirty="0" smtClean="0">
                          <a:solidFill>
                            <a:schemeClr val="accent1"/>
                          </a:solidFill>
                        </a:rPr>
                        <a:t>, reprise des notions, cours 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35801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Obtention</a:t>
                      </a:r>
                      <a:r>
                        <a:rPr lang="fr-FR" baseline="0" dirty="0" smtClean="0">
                          <a:solidFill>
                            <a:schemeClr val="accent1"/>
                          </a:solidFill>
                        </a:rPr>
                        <a:t> du DNB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Obtention du DNB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Obtention du DNB ou du CFG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Obtention</a:t>
                      </a:r>
                      <a:r>
                        <a:rPr lang="fr-FR" baseline="0" dirty="0" smtClean="0">
                          <a:solidFill>
                            <a:schemeClr val="accent1"/>
                          </a:solidFill>
                        </a:rPr>
                        <a:t> du DNB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1"/>
                </a:solidFill>
              </a:rPr>
              <a:t>Profil de l’élève sourd à Sainte Elisabeth</a:t>
            </a:r>
            <a:endParaRPr lang="fr-FR" sz="36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775" y="2996952"/>
            <a:ext cx="8153400" cy="302433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accent1"/>
                </a:solidFill>
              </a:rPr>
              <a:t>Elèves appareillés et/ou implantés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accent1"/>
                </a:solidFill>
              </a:rPr>
              <a:t>Degré de surdité : </a:t>
            </a:r>
            <a:r>
              <a:rPr lang="fr-FR" sz="2800" b="1" dirty="0" smtClean="0">
                <a:solidFill>
                  <a:schemeClr val="accent1"/>
                </a:solidFill>
              </a:rPr>
              <a:t>sévère et profond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accent1"/>
                </a:solidFill>
              </a:rPr>
              <a:t>Avec ou sans </a:t>
            </a:r>
            <a:r>
              <a:rPr lang="fr-FR" sz="2800" b="1" dirty="0" smtClean="0">
                <a:solidFill>
                  <a:schemeClr val="accent1"/>
                </a:solidFill>
              </a:rPr>
              <a:t>troubles associés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accent1"/>
                </a:solidFill>
              </a:rPr>
              <a:t>Mode de communication : </a:t>
            </a:r>
            <a:r>
              <a:rPr lang="fr-FR" sz="2800" b="1" dirty="0" smtClean="0">
                <a:solidFill>
                  <a:schemeClr val="accent1"/>
                </a:solidFill>
              </a:rPr>
              <a:t>Oral</a:t>
            </a:r>
            <a:r>
              <a:rPr lang="fr-FR" sz="2800" dirty="0" smtClean="0">
                <a:solidFill>
                  <a:schemeClr val="accent1"/>
                </a:solidFill>
              </a:rPr>
              <a:t> pouvant bénéficier de LFPC ou non </a:t>
            </a:r>
          </a:p>
          <a:p>
            <a:pPr>
              <a:buFont typeface="Wingdings" pitchFamily="2" charset="2"/>
              <a:buChar char="§"/>
            </a:pPr>
            <a:endParaRPr lang="fr-FR" sz="2800" dirty="0" smtClean="0">
              <a:solidFill>
                <a:schemeClr val="accent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1"/>
                </a:solidFill>
              </a:rPr>
              <a:t>Création de l’U.L.I.S. à Sainte Elisabeth</a:t>
            </a:r>
            <a:endParaRPr lang="fr-FR" sz="3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775" y="3140968"/>
            <a:ext cx="8153400" cy="316835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z="2800" b="1" dirty="0" smtClean="0">
                <a:solidFill>
                  <a:schemeClr val="accent1"/>
                </a:solidFill>
              </a:rPr>
              <a:t>Depuis la rentrée de 2007</a:t>
            </a:r>
            <a:r>
              <a:rPr lang="fr-FR" sz="2800" dirty="0" smtClean="0">
                <a:solidFill>
                  <a:schemeClr val="accent1"/>
                </a:solidFill>
              </a:rPr>
              <a:t>, Sainte Elisabeth accueille une U.L.I.S. </a:t>
            </a:r>
            <a:r>
              <a:rPr lang="fr-FR" sz="2800" smtClean="0">
                <a:solidFill>
                  <a:schemeClr val="accent1"/>
                </a:solidFill>
              </a:rPr>
              <a:t>d’</a:t>
            </a:r>
            <a:r>
              <a:rPr lang="fr-FR" sz="2800" dirty="0" err="1" smtClean="0">
                <a:solidFill>
                  <a:schemeClr val="accent1"/>
                </a:solidFill>
              </a:rPr>
              <a:t>é</a:t>
            </a:r>
            <a:r>
              <a:rPr lang="fr-FR" sz="2800" smtClean="0">
                <a:solidFill>
                  <a:schemeClr val="accent1"/>
                </a:solidFill>
              </a:rPr>
              <a:t>lèves </a:t>
            </a:r>
            <a:r>
              <a:rPr lang="fr-FR" sz="2800" b="1" dirty="0" smtClean="0">
                <a:solidFill>
                  <a:schemeClr val="accent1"/>
                </a:solidFill>
              </a:rPr>
              <a:t>sourds </a:t>
            </a:r>
            <a:r>
              <a:rPr lang="fr-FR" sz="2800" b="1" dirty="0" err="1" smtClean="0">
                <a:solidFill>
                  <a:schemeClr val="accent1"/>
                </a:solidFill>
              </a:rPr>
              <a:t>oralistes</a:t>
            </a:r>
            <a:r>
              <a:rPr lang="fr-FR" sz="2800" b="1" dirty="0" smtClean="0">
                <a:solidFill>
                  <a:schemeClr val="accent1"/>
                </a:solidFill>
              </a:rPr>
              <a:t> </a:t>
            </a:r>
            <a:endParaRPr lang="fr-FR" sz="2800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sz="2800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accent1"/>
                </a:solidFill>
              </a:rPr>
              <a:t>L’établissement n’est </a:t>
            </a:r>
            <a:r>
              <a:rPr lang="fr-FR" sz="2800" b="1" dirty="0" smtClean="0">
                <a:solidFill>
                  <a:schemeClr val="accent1"/>
                </a:solidFill>
              </a:rPr>
              <a:t>pas sectorisé </a:t>
            </a:r>
            <a:r>
              <a:rPr lang="fr-FR" sz="2800" dirty="0" smtClean="0">
                <a:solidFill>
                  <a:schemeClr val="accent1"/>
                </a:solidFill>
              </a:rPr>
              <a:t>et peut accueillir des élèves de Paris et sa banlieue</a:t>
            </a:r>
            <a:endParaRPr lang="fr-FR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1"/>
                </a:solidFill>
              </a:rPr>
              <a:t>Etablissement Sainte Elisabeth</a:t>
            </a:r>
            <a:endParaRPr lang="fr-FR" sz="36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775" y="2708920"/>
            <a:ext cx="8153400" cy="41490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accent1"/>
                </a:solidFill>
              </a:rPr>
              <a:t>Possibilité d’accueil des élèves sourds </a:t>
            </a:r>
            <a:r>
              <a:rPr lang="fr-FR" sz="2800" b="1" dirty="0" smtClean="0">
                <a:solidFill>
                  <a:schemeClr val="accent1"/>
                </a:solidFill>
              </a:rPr>
              <a:t>de la Maternelle à la Terminale</a:t>
            </a:r>
          </a:p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1"/>
                </a:solidFill>
              </a:rPr>
              <a:t>Maternelle +primaire </a:t>
            </a:r>
            <a:r>
              <a:rPr lang="fr-FR" sz="2800" dirty="0" smtClean="0">
                <a:solidFill>
                  <a:schemeClr val="accent1"/>
                </a:solidFill>
              </a:rPr>
              <a:t>: intégration en </a:t>
            </a:r>
            <a:r>
              <a:rPr lang="fr-FR" sz="2800" b="1" dirty="0" smtClean="0">
                <a:solidFill>
                  <a:schemeClr val="accent1"/>
                </a:solidFill>
              </a:rPr>
              <a:t>classe ordinaire </a:t>
            </a:r>
            <a:r>
              <a:rPr lang="fr-FR" sz="2800" dirty="0" smtClean="0">
                <a:solidFill>
                  <a:schemeClr val="accent1"/>
                </a:solidFill>
              </a:rPr>
              <a:t>+aides centre spécialisé ou orthophonistes en libéral</a:t>
            </a:r>
          </a:p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1"/>
                </a:solidFill>
              </a:rPr>
              <a:t>Collège</a:t>
            </a:r>
            <a:r>
              <a:rPr lang="fr-FR" sz="2800" dirty="0" smtClean="0">
                <a:solidFill>
                  <a:schemeClr val="accent1"/>
                </a:solidFill>
              </a:rPr>
              <a:t> : </a:t>
            </a:r>
            <a:r>
              <a:rPr lang="fr-FR" sz="2800" b="1" dirty="0" smtClean="0">
                <a:solidFill>
                  <a:schemeClr val="accent1"/>
                </a:solidFill>
              </a:rPr>
              <a:t>dispositif U.L.I.S.</a:t>
            </a:r>
          </a:p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1"/>
                </a:solidFill>
              </a:rPr>
              <a:t>Lycée</a:t>
            </a:r>
            <a:r>
              <a:rPr lang="fr-FR" sz="2800" dirty="0" smtClean="0">
                <a:solidFill>
                  <a:schemeClr val="accent1"/>
                </a:solidFill>
              </a:rPr>
              <a:t> : intégration en classe ordinaire +aides centre spécialisé ou orthophonistes en libéral</a:t>
            </a:r>
            <a:endParaRPr lang="fr-FR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1"/>
                </a:solidFill>
              </a:rPr>
              <a:t>D’où viennent nos élèves ?</a:t>
            </a:r>
            <a:endParaRPr lang="fr-FR" sz="36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775" y="3284984"/>
            <a:ext cx="8153400" cy="27363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1"/>
                </a:solidFill>
              </a:rPr>
              <a:t>Classes ordinaires </a:t>
            </a:r>
            <a:r>
              <a:rPr lang="fr-FR" sz="2800" dirty="0" smtClean="0">
                <a:solidFill>
                  <a:schemeClr val="accent1"/>
                </a:solidFill>
              </a:rPr>
              <a:t>en intégration avec soutien centre spécialisé</a:t>
            </a:r>
            <a:endParaRPr lang="fr-FR" sz="2800" b="1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1"/>
                </a:solidFill>
              </a:rPr>
              <a:t>Classes ordinaires </a:t>
            </a:r>
            <a:r>
              <a:rPr lang="fr-FR" sz="2800" dirty="0" smtClean="0">
                <a:solidFill>
                  <a:schemeClr val="accent1"/>
                </a:solidFill>
              </a:rPr>
              <a:t>avec orthophonistes en libéral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1"/>
                </a:solidFill>
              </a:rPr>
              <a:t>→ Projet </a:t>
            </a:r>
            <a:r>
              <a:rPr lang="fr-FR" sz="2800" b="1" dirty="0" smtClean="0">
                <a:solidFill>
                  <a:schemeClr val="accent1"/>
                </a:solidFill>
              </a:rPr>
              <a:t>plus soutenant</a:t>
            </a:r>
            <a:endParaRPr lang="fr-FR" sz="2800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1"/>
                </a:solidFill>
              </a:rPr>
              <a:t>Classes dans centre spécialisé </a:t>
            </a:r>
            <a:r>
              <a:rPr lang="fr-FR" sz="2800" dirty="0" smtClean="0">
                <a:solidFill>
                  <a:schemeClr val="accent1"/>
                </a:solidFill>
              </a:rPr>
              <a:t>→ désir d’intégration</a:t>
            </a:r>
            <a:endParaRPr lang="fr-FR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1F497D"/>
      </a:lt1>
      <a:dk2>
        <a:srgbClr val="A7A7A7"/>
      </a:dk2>
      <a:lt2>
        <a:srgbClr val="535353"/>
      </a:lt2>
      <a:accent1>
        <a:srgbClr val="4F81BD"/>
      </a:accent1>
      <a:accent2>
        <a:srgbClr val="00B0F0"/>
      </a:accent2>
      <a:accent3>
        <a:srgbClr val="AAAAAA"/>
      </a:accent3>
      <a:accent4>
        <a:srgbClr val="DADADA"/>
      </a:accent4>
      <a:accent5>
        <a:srgbClr val="B2C0D9"/>
      </a:accent5>
      <a:accent6>
        <a:srgbClr val="009FD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00B0F0"/>
      </a:accent2>
      <a:accent3>
        <a:srgbClr val="AAAAAA"/>
      </a:accent3>
      <a:accent4>
        <a:srgbClr val="DADADA"/>
      </a:accent4>
      <a:accent5>
        <a:srgbClr val="B2C0D9"/>
      </a:accent5>
      <a:accent6>
        <a:srgbClr val="009FD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930</Words>
  <Application>Microsoft Office PowerPoint</Application>
  <PresentationFormat>Affichage à l'écran (4:3)</PresentationFormat>
  <Paragraphs>299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Default</vt:lpstr>
      <vt:lpstr>L’ U.L.I.S. :UNITÉ LOCALISÉE POUR L’INCLUSION SCOLAIRE  À SAINTE ELISABETH</vt:lpstr>
      <vt:lpstr>   Circulaire n°2010-0888 du 18 juin2010 : dispositif collectif au sein d’un établissement du second degré</vt:lpstr>
      <vt:lpstr>Qu’est ce qu’une ULIS ?</vt:lpstr>
      <vt:lpstr>L’objectif éducatif et pédagogique</vt:lpstr>
      <vt:lpstr>Intégration d’un collégien sourd</vt:lpstr>
      <vt:lpstr>Profil de l’élève sourd à Sainte Elisabeth</vt:lpstr>
      <vt:lpstr>Création de l’U.L.I.S. à Sainte Elisabeth</vt:lpstr>
      <vt:lpstr>Etablissement Sainte Elisabeth</vt:lpstr>
      <vt:lpstr>D’où viennent nos élèves ?</vt:lpstr>
      <vt:lpstr>Les membres de L’ULIS à Sainte Elisabeth</vt:lpstr>
      <vt:lpstr>Les différents partenaires de L’U.L.I.S.</vt:lpstr>
      <vt:lpstr>Un projet individualisé</vt:lpstr>
      <vt:lpstr>L’emploi du temps spécialisé</vt:lpstr>
      <vt:lpstr>Diapositive 14</vt:lpstr>
      <vt:lpstr>Diapositive 15</vt:lpstr>
      <vt:lpstr>Diapositive 16</vt:lpstr>
      <vt:lpstr>L’accompagnement en classe</vt:lpstr>
      <vt:lpstr>L’enseignement spécialisé</vt:lpstr>
      <vt:lpstr>Classe de référence</vt:lpstr>
      <vt:lpstr>Lien équipes spécialisées</vt:lpstr>
      <vt:lpstr>Qu’apporte ce dispositif à nos élèves ?</vt:lpstr>
      <vt:lpstr>Modalités d’inscription</vt:lpstr>
      <vt:lpstr>Après la 3ème 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 UNITÉ LOCALISÉE POUR L’INCLUSION SCOLAIRE  À SAINTE ELISABETH</dc:title>
  <dc:creator>CLASSE ULIS</dc:creator>
  <cp:lastModifiedBy>ULIS</cp:lastModifiedBy>
  <cp:revision>108</cp:revision>
  <dcterms:modified xsi:type="dcterms:W3CDTF">2022-09-29T09:55:52Z</dcterms:modified>
</cp:coreProperties>
</file>